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53"/>
  </p:notesMasterIdLst>
  <p:handoutMasterIdLst>
    <p:handoutMasterId r:id="rId54"/>
  </p:handoutMasterIdLst>
  <p:sldIdLst>
    <p:sldId id="305" r:id="rId10"/>
    <p:sldId id="306" r:id="rId11"/>
    <p:sldId id="307" r:id="rId12"/>
    <p:sldId id="380" r:id="rId13"/>
    <p:sldId id="381" r:id="rId14"/>
    <p:sldId id="383" r:id="rId15"/>
    <p:sldId id="385" r:id="rId16"/>
    <p:sldId id="384" r:id="rId17"/>
    <p:sldId id="386" r:id="rId18"/>
    <p:sldId id="371" r:id="rId19"/>
    <p:sldId id="379" r:id="rId20"/>
    <p:sldId id="376" r:id="rId21"/>
    <p:sldId id="372" r:id="rId22"/>
    <p:sldId id="378" r:id="rId23"/>
    <p:sldId id="401" r:id="rId24"/>
    <p:sldId id="403" r:id="rId25"/>
    <p:sldId id="402" r:id="rId26"/>
    <p:sldId id="377" r:id="rId27"/>
    <p:sldId id="404" r:id="rId28"/>
    <p:sldId id="395" r:id="rId29"/>
    <p:sldId id="396" r:id="rId30"/>
    <p:sldId id="397" r:id="rId31"/>
    <p:sldId id="398" r:id="rId32"/>
    <p:sldId id="418" r:id="rId33"/>
    <p:sldId id="419" r:id="rId34"/>
    <p:sldId id="420" r:id="rId35"/>
    <p:sldId id="399" r:id="rId36"/>
    <p:sldId id="400" r:id="rId37"/>
    <p:sldId id="408" r:id="rId38"/>
    <p:sldId id="388" r:id="rId39"/>
    <p:sldId id="409" r:id="rId40"/>
    <p:sldId id="407" r:id="rId41"/>
    <p:sldId id="406" r:id="rId42"/>
    <p:sldId id="415" r:id="rId43"/>
    <p:sldId id="413" r:id="rId44"/>
    <p:sldId id="417" r:id="rId45"/>
    <p:sldId id="416" r:id="rId46"/>
    <p:sldId id="414" r:id="rId47"/>
    <p:sldId id="421" r:id="rId48"/>
    <p:sldId id="387" r:id="rId49"/>
    <p:sldId id="365" r:id="rId50"/>
    <p:sldId id="410" r:id="rId51"/>
    <p:sldId id="36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CC"/>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1443" autoAdjust="0"/>
    <p:restoredTop sz="99213" autoAdjust="0"/>
  </p:normalViewPr>
  <p:slideViewPr>
    <p:cSldViewPr>
      <p:cViewPr varScale="1">
        <p:scale>
          <a:sx n="62" d="100"/>
          <a:sy n="62" d="100"/>
        </p:scale>
        <p:origin x="756" y="41"/>
      </p:cViewPr>
      <p:guideLst>
        <p:guide orient="horz" pos="2160"/>
        <p:guide pos="2880"/>
      </p:guideLst>
    </p:cSldViewPr>
  </p:slideViewPr>
  <p:notesTextViewPr>
    <p:cViewPr>
      <p:scale>
        <a:sx n="1" d="1"/>
        <a:sy n="1" d="1"/>
      </p:scale>
      <p:origin x="0" y="0"/>
    </p:cViewPr>
  </p:notesTextViewPr>
  <p:sorterViewPr>
    <p:cViewPr varScale="1">
      <p:scale>
        <a:sx n="1" d="1"/>
        <a:sy n="1" d="1"/>
      </p:scale>
      <p:origin x="0" y="-126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819892-273B-45B9-8009-4FE1F69725DF}" type="datetimeFigureOut">
              <a:rPr lang="en-US" smtClean="0"/>
              <a:pPr/>
              <a:t>4/20/2016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44DD81B-6EEC-4D6B-B7DB-7E6E19DE082D}" type="slidenum">
              <a:rPr lang="en-US" smtClean="0"/>
              <a:pPr/>
              <a:t>‹#›</a:t>
            </a:fld>
            <a:endParaRPr lang="en-US" dirty="0"/>
          </a:p>
        </p:txBody>
      </p:sp>
    </p:spTree>
    <p:extLst>
      <p:ext uri="{BB962C8B-B14F-4D97-AF65-F5344CB8AC3E}">
        <p14:creationId xmlns:p14="http://schemas.microsoft.com/office/powerpoint/2010/main" val="34847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1785D1-B6C1-471A-B91A-0B11399E99C9}" type="datetimeFigureOut">
              <a:rPr lang="en-US" smtClean="0"/>
              <a:pPr/>
              <a:t>4/20/2016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ABA5E7-F978-4308-968B-8638A647038D}" type="slidenum">
              <a:rPr lang="en-US" smtClean="0"/>
              <a:pPr/>
              <a:t>‹#›</a:t>
            </a:fld>
            <a:endParaRPr lang="en-US" dirty="0"/>
          </a:p>
        </p:txBody>
      </p:sp>
    </p:spTree>
    <p:extLst>
      <p:ext uri="{BB962C8B-B14F-4D97-AF65-F5344CB8AC3E}">
        <p14:creationId xmlns:p14="http://schemas.microsoft.com/office/powerpoint/2010/main" val="419642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pPr eaLnBrk="1" hangingPunct="1">
              <a:spcBef>
                <a:spcPct val="0"/>
              </a:spcBef>
            </a:pPr>
            <a:endParaRPr lang="en-US" dirty="0" smtClean="0">
              <a:ea typeface="ＭＳ Ｐゴシック" pitchFamily="34" charset="-128"/>
            </a:endParaRPr>
          </a:p>
        </p:txBody>
      </p:sp>
      <p:sp>
        <p:nvSpPr>
          <p:cNvPr id="134148" name="Slide Number Placeholder 3"/>
          <p:cNvSpPr>
            <a:spLocks noGrp="1"/>
          </p:cNvSpPr>
          <p:nvPr>
            <p:ph type="sldNum" sz="quarter" idx="5"/>
          </p:nvPr>
        </p:nvSpPr>
        <p:spPr>
          <a:noFill/>
        </p:spPr>
        <p:txBody>
          <a:bodyPr/>
          <a:lstStyle>
            <a:lvl1pPr defTabSz="931804">
              <a:defRPr sz="1300">
                <a:solidFill>
                  <a:schemeClr val="tx1"/>
                </a:solidFill>
                <a:latin typeface="Times New Roman" pitchFamily="18" charset="0"/>
                <a:ea typeface="ＭＳ Ｐゴシック" pitchFamily="34" charset="-128"/>
              </a:defRPr>
            </a:lvl1pPr>
            <a:lvl2pPr marL="716065" indent="-275410" defTabSz="931804">
              <a:defRPr sz="1300">
                <a:solidFill>
                  <a:schemeClr val="tx1"/>
                </a:solidFill>
                <a:latin typeface="Times New Roman" pitchFamily="18" charset="0"/>
                <a:ea typeface="ＭＳ Ｐゴシック" pitchFamily="34" charset="-128"/>
              </a:defRPr>
            </a:lvl2pPr>
            <a:lvl3pPr marL="1101639" indent="-220328" defTabSz="931804">
              <a:defRPr sz="1300">
                <a:solidFill>
                  <a:schemeClr val="tx1"/>
                </a:solidFill>
                <a:latin typeface="Times New Roman" pitchFamily="18" charset="0"/>
                <a:ea typeface="ＭＳ Ｐゴシック" pitchFamily="34" charset="-128"/>
              </a:defRPr>
            </a:lvl3pPr>
            <a:lvl4pPr marL="1542295" indent="-220328" defTabSz="931804">
              <a:defRPr sz="1300">
                <a:solidFill>
                  <a:schemeClr val="tx1"/>
                </a:solidFill>
                <a:latin typeface="Times New Roman" pitchFamily="18" charset="0"/>
                <a:ea typeface="ＭＳ Ｐゴシック" pitchFamily="34" charset="-128"/>
              </a:defRPr>
            </a:lvl4pPr>
            <a:lvl5pPr marL="1982951" indent="-220328" defTabSz="931804">
              <a:defRPr sz="1300">
                <a:solidFill>
                  <a:schemeClr val="tx1"/>
                </a:solidFill>
                <a:latin typeface="Times New Roman" pitchFamily="18" charset="0"/>
                <a:ea typeface="ＭＳ Ｐゴシック" pitchFamily="34" charset="-128"/>
              </a:defRPr>
            </a:lvl5pPr>
            <a:lvl6pPr marL="2423607"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64264"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304918"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745575"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eaLnBrk="1" hangingPunct="1"/>
            <a:fld id="{51BF6F49-1E23-49B3-83DE-DEDEE213032A}" type="slidenum">
              <a:rPr lang="en-US"/>
              <a:pPr eaLnBrk="1" hangingPunct="1"/>
              <a:t>1</a:t>
            </a:fld>
            <a:endParaRPr lang="en-US" dirty="0"/>
          </a:p>
        </p:txBody>
      </p:sp>
    </p:spTree>
    <p:extLst>
      <p:ext uri="{BB962C8B-B14F-4D97-AF65-F5344CB8AC3E}">
        <p14:creationId xmlns:p14="http://schemas.microsoft.com/office/powerpoint/2010/main" val="171812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0C0FB-D674-CE4E-A28F-E0078E42BC5B}" type="slidenum">
              <a:rPr lang="en-US" smtClean="0"/>
              <a:pPr/>
              <a:t>16</a:t>
            </a:fld>
            <a:endParaRPr lang="en-US" dirty="0"/>
          </a:p>
        </p:txBody>
      </p:sp>
    </p:spTree>
    <p:extLst>
      <p:ext uri="{BB962C8B-B14F-4D97-AF65-F5344CB8AC3E}">
        <p14:creationId xmlns:p14="http://schemas.microsoft.com/office/powerpoint/2010/main" val="128869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0C0FB-D674-CE4E-A28F-E0078E42BC5B}" type="slidenum">
              <a:rPr lang="en-US" smtClean="0"/>
              <a:pPr/>
              <a:t>17</a:t>
            </a:fld>
            <a:endParaRPr lang="en-US" dirty="0"/>
          </a:p>
        </p:txBody>
      </p:sp>
    </p:spTree>
    <p:extLst>
      <p:ext uri="{BB962C8B-B14F-4D97-AF65-F5344CB8AC3E}">
        <p14:creationId xmlns:p14="http://schemas.microsoft.com/office/powerpoint/2010/main" val="236447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93314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83507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01949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95038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184350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43</a:t>
            </a:fld>
            <a:endParaRPr lang="en-US" dirty="0"/>
          </a:p>
        </p:txBody>
      </p:sp>
    </p:spTree>
    <p:extLst>
      <p:ext uri="{BB962C8B-B14F-4D97-AF65-F5344CB8AC3E}">
        <p14:creationId xmlns:p14="http://schemas.microsoft.com/office/powerpoint/2010/main" val="222674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135172" name="Slide Number Placeholder 3"/>
          <p:cNvSpPr>
            <a:spLocks noGrp="1"/>
          </p:cNvSpPr>
          <p:nvPr>
            <p:ph type="sldNum" sz="quarter" idx="5"/>
          </p:nvPr>
        </p:nvSpPr>
        <p:spPr>
          <a:noFill/>
        </p:spPr>
        <p:txBody>
          <a:bodyPr/>
          <a:lstStyle>
            <a:lvl1pPr defTabSz="931804">
              <a:defRPr sz="1300">
                <a:solidFill>
                  <a:schemeClr val="tx1"/>
                </a:solidFill>
                <a:latin typeface="Times New Roman" pitchFamily="18" charset="0"/>
                <a:ea typeface="ＭＳ Ｐゴシック" pitchFamily="34" charset="-128"/>
              </a:defRPr>
            </a:lvl1pPr>
            <a:lvl2pPr marL="716065" indent="-275410" defTabSz="931804">
              <a:defRPr sz="1300">
                <a:solidFill>
                  <a:schemeClr val="tx1"/>
                </a:solidFill>
                <a:latin typeface="Times New Roman" pitchFamily="18" charset="0"/>
                <a:ea typeface="ＭＳ Ｐゴシック" pitchFamily="34" charset="-128"/>
              </a:defRPr>
            </a:lvl2pPr>
            <a:lvl3pPr marL="1101639" indent="-220328" defTabSz="931804">
              <a:defRPr sz="1300">
                <a:solidFill>
                  <a:schemeClr val="tx1"/>
                </a:solidFill>
                <a:latin typeface="Times New Roman" pitchFamily="18" charset="0"/>
                <a:ea typeface="ＭＳ Ｐゴシック" pitchFamily="34" charset="-128"/>
              </a:defRPr>
            </a:lvl3pPr>
            <a:lvl4pPr marL="1542295" indent="-220328" defTabSz="931804">
              <a:defRPr sz="1300">
                <a:solidFill>
                  <a:schemeClr val="tx1"/>
                </a:solidFill>
                <a:latin typeface="Times New Roman" pitchFamily="18" charset="0"/>
                <a:ea typeface="ＭＳ Ｐゴシック" pitchFamily="34" charset="-128"/>
              </a:defRPr>
            </a:lvl4pPr>
            <a:lvl5pPr marL="1982951" indent="-220328" defTabSz="931804">
              <a:defRPr sz="1300">
                <a:solidFill>
                  <a:schemeClr val="tx1"/>
                </a:solidFill>
                <a:latin typeface="Times New Roman" pitchFamily="18" charset="0"/>
                <a:ea typeface="ＭＳ Ｐゴシック" pitchFamily="34" charset="-128"/>
              </a:defRPr>
            </a:lvl5pPr>
            <a:lvl6pPr marL="2423607"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64264"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304918"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745575" indent="-220328" defTabSz="931804"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fld id="{401EC2C0-BF6D-4437-A20C-519D408068CE}" type="slidenum">
              <a:rPr lang="en-US">
                <a:latin typeface="Arial" pitchFamily="34" charset="0"/>
              </a:rPr>
              <a:pPr/>
              <a:t>2</a:t>
            </a:fld>
            <a:endParaRPr lang="en-US" dirty="0">
              <a:latin typeface="Arial" pitchFamily="34" charset="0"/>
            </a:endParaRPr>
          </a:p>
        </p:txBody>
      </p:sp>
    </p:spTree>
    <p:extLst>
      <p:ext uri="{BB962C8B-B14F-4D97-AF65-F5344CB8AC3E}">
        <p14:creationId xmlns:p14="http://schemas.microsoft.com/office/powerpoint/2010/main" val="401775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73707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76455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01934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156676" name="Slide Number Placeholder 3"/>
          <p:cNvSpPr>
            <a:spLocks noGrp="1"/>
          </p:cNvSpPr>
          <p:nvPr>
            <p:ph type="sldNum" sz="quarter" idx="5"/>
          </p:nvPr>
        </p:nvSpPr>
        <p:spPr>
          <a:noFill/>
        </p:spPr>
        <p:txBody>
          <a:bodyPr/>
          <a:lstStyle>
            <a:lvl1pPr defTabSz="914485">
              <a:defRPr sz="1300">
                <a:solidFill>
                  <a:schemeClr val="tx1"/>
                </a:solidFill>
                <a:latin typeface="Times New Roman" pitchFamily="18" charset="0"/>
                <a:ea typeface="ＭＳ Ｐゴシック" pitchFamily="34" charset="-128"/>
              </a:defRPr>
            </a:lvl1pPr>
            <a:lvl2pPr marL="702756" indent="-270291" defTabSz="914485">
              <a:defRPr sz="1300">
                <a:solidFill>
                  <a:schemeClr val="tx1"/>
                </a:solidFill>
                <a:latin typeface="Times New Roman" pitchFamily="18" charset="0"/>
                <a:ea typeface="ＭＳ Ｐゴシック" pitchFamily="34" charset="-128"/>
              </a:defRPr>
            </a:lvl2pPr>
            <a:lvl3pPr marL="1081164" indent="-216233" defTabSz="914485">
              <a:defRPr sz="1300">
                <a:solidFill>
                  <a:schemeClr val="tx1"/>
                </a:solidFill>
                <a:latin typeface="Times New Roman" pitchFamily="18" charset="0"/>
                <a:ea typeface="ＭＳ Ｐゴシック" pitchFamily="34" charset="-128"/>
              </a:defRPr>
            </a:lvl3pPr>
            <a:lvl4pPr marL="1513629" indent="-216233" defTabSz="914485">
              <a:defRPr sz="1300">
                <a:solidFill>
                  <a:schemeClr val="tx1"/>
                </a:solidFill>
                <a:latin typeface="Times New Roman" pitchFamily="18" charset="0"/>
                <a:ea typeface="ＭＳ Ｐゴシック" pitchFamily="34" charset="-128"/>
              </a:defRPr>
            </a:lvl4pPr>
            <a:lvl5pPr marL="1946095" indent="-216233" defTabSz="914485">
              <a:defRPr sz="1300">
                <a:solidFill>
                  <a:schemeClr val="tx1"/>
                </a:solidFill>
                <a:latin typeface="Times New Roman" pitchFamily="18" charset="0"/>
                <a:ea typeface="ＭＳ Ｐゴシック" pitchFamily="34" charset="-128"/>
              </a:defRPr>
            </a:lvl5pPr>
            <a:lvl6pPr marL="2378560"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1026"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491"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957"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fld id="{5221AB9E-4F3F-4DEA-BF92-12DEF216C58B}" type="slidenum">
              <a:rPr lang="en-US" sz="1200">
                <a:latin typeface="Arial" pitchFamily="34" charset="0"/>
              </a:rPr>
              <a:pPr/>
              <a:t>12</a:t>
            </a:fld>
            <a:endParaRPr lang="en-US" sz="1200" dirty="0">
              <a:latin typeface="Arial" pitchFamily="34" charset="0"/>
            </a:endParaRPr>
          </a:p>
        </p:txBody>
      </p:sp>
    </p:spTree>
    <p:extLst>
      <p:ext uri="{BB962C8B-B14F-4D97-AF65-F5344CB8AC3E}">
        <p14:creationId xmlns:p14="http://schemas.microsoft.com/office/powerpoint/2010/main" val="341051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61893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76054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0C0FB-D674-CE4E-A28F-E0078E42BC5B}" type="slidenum">
              <a:rPr lang="en-US" smtClean="0"/>
              <a:pPr/>
              <a:t>15</a:t>
            </a:fld>
            <a:endParaRPr lang="en-US" dirty="0"/>
          </a:p>
        </p:txBody>
      </p:sp>
    </p:spTree>
    <p:extLst>
      <p:ext uri="{BB962C8B-B14F-4D97-AF65-F5344CB8AC3E}">
        <p14:creationId xmlns:p14="http://schemas.microsoft.com/office/powerpoint/2010/main" val="191434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33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fld id="{34839814-6B4A-4631-9A70-849A01EA78A6}"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16892925-0A08-42A6-85F3-8DBD2E0CF5F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66"/>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rgbClr val="003366"/>
                </a:solidFill>
              </a:defRPr>
            </a:lvl1pPr>
            <a:lvl2pPr>
              <a:defRPr baseline="0">
                <a:solidFill>
                  <a:srgbClr val="003366"/>
                </a:solidFill>
              </a:defRPr>
            </a:lvl2pPr>
            <a:lvl3pPr>
              <a:defRPr baseline="0">
                <a:solidFill>
                  <a:srgbClr val="003366"/>
                </a:solidFill>
              </a:defRPr>
            </a:lvl3pPr>
            <a:lvl4pPr>
              <a:defRPr baseline="0">
                <a:solidFill>
                  <a:srgbClr val="003366"/>
                </a:solidFill>
              </a:defRPr>
            </a:lvl4pPr>
            <a:lvl5pPr>
              <a:defRPr baseline="0">
                <a:solidFill>
                  <a:srgbClr val="0033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fld id="{247BF1B3-8EC5-4E8F-8244-3E35D24EB71A}"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C5DAACBD-982E-4817-B370-8AFE9181214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00336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fld id="{FB054049-1CCF-4DA2-9634-4B5DB9EC2329}"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517AD50A-3329-4546-9669-EBDD180A1BD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6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003366"/>
                </a:solidFill>
              </a:defRPr>
            </a:lvl1pPr>
            <a:lvl2pPr>
              <a:defRPr sz="2400" baseline="0">
                <a:solidFill>
                  <a:srgbClr val="003366"/>
                </a:solidFill>
              </a:defRPr>
            </a:lvl2pPr>
            <a:lvl3pPr>
              <a:defRPr sz="2000" baseline="0">
                <a:solidFill>
                  <a:srgbClr val="003366"/>
                </a:solidFill>
              </a:defRPr>
            </a:lvl3pPr>
            <a:lvl4pPr>
              <a:defRPr sz="1800" baseline="0">
                <a:solidFill>
                  <a:srgbClr val="003366"/>
                </a:solidFill>
              </a:defRPr>
            </a:lvl4pPr>
            <a:lvl5pPr>
              <a:defRPr sz="1800" baseline="0">
                <a:solidFill>
                  <a:srgbClr val="0033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003366"/>
                </a:solidFill>
              </a:defRPr>
            </a:lvl1pPr>
            <a:lvl2pPr>
              <a:defRPr sz="2400" baseline="0">
                <a:solidFill>
                  <a:srgbClr val="003366"/>
                </a:solidFill>
              </a:defRPr>
            </a:lvl2pPr>
            <a:lvl3pPr>
              <a:defRPr sz="2000" baseline="0">
                <a:solidFill>
                  <a:srgbClr val="003366"/>
                </a:solidFill>
              </a:defRPr>
            </a:lvl3pPr>
            <a:lvl4pPr>
              <a:defRPr sz="1800" baseline="0">
                <a:solidFill>
                  <a:srgbClr val="003366"/>
                </a:solidFill>
              </a:defRPr>
            </a:lvl4pPr>
            <a:lvl5pPr>
              <a:defRPr sz="1800" baseline="0">
                <a:solidFill>
                  <a:srgbClr val="0033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baseline="0">
                <a:solidFill>
                  <a:srgbClr val="003366"/>
                </a:solidFill>
              </a:defRPr>
            </a:lvl1pPr>
          </a:lstStyle>
          <a:p>
            <a:pPr>
              <a:defRPr/>
            </a:pPr>
            <a:fld id="{57E5F3C1-5352-4594-A384-4D637CCB334A}"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baseline="0">
                <a:solidFill>
                  <a:srgbClr val="003366"/>
                </a:solidFill>
              </a:defRPr>
            </a:lvl1pPr>
          </a:lstStyle>
          <a:p>
            <a:pPr>
              <a:defRPr/>
            </a:pPr>
            <a:fld id="{3F2D9719-CD73-4A2B-8866-153BD1D6346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6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rgbClr val="0033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rgbClr val="003366"/>
                </a:solidFill>
              </a:defRPr>
            </a:lvl1pPr>
            <a:lvl2pPr>
              <a:defRPr sz="2000" baseline="0">
                <a:solidFill>
                  <a:srgbClr val="003366"/>
                </a:solidFill>
              </a:defRPr>
            </a:lvl2pPr>
            <a:lvl3pPr>
              <a:defRPr sz="1800" baseline="0">
                <a:solidFill>
                  <a:srgbClr val="003366"/>
                </a:solidFill>
              </a:defRPr>
            </a:lvl3pPr>
            <a:lvl4pPr>
              <a:defRPr sz="1600" baseline="0">
                <a:solidFill>
                  <a:srgbClr val="003366"/>
                </a:solidFill>
              </a:defRPr>
            </a:lvl4pPr>
            <a:lvl5pPr>
              <a:defRPr sz="1600" baseline="0">
                <a:solidFill>
                  <a:srgbClr val="0033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rgbClr val="0033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rgbClr val="003366"/>
                </a:solidFill>
              </a:defRPr>
            </a:lvl1pPr>
            <a:lvl2pPr>
              <a:defRPr sz="2000" baseline="0">
                <a:solidFill>
                  <a:srgbClr val="003366"/>
                </a:solidFill>
              </a:defRPr>
            </a:lvl2pPr>
            <a:lvl3pPr>
              <a:defRPr sz="1800" baseline="0">
                <a:solidFill>
                  <a:srgbClr val="003366"/>
                </a:solidFill>
              </a:defRPr>
            </a:lvl3pPr>
            <a:lvl4pPr>
              <a:defRPr sz="1600" baseline="0">
                <a:solidFill>
                  <a:srgbClr val="003366"/>
                </a:solidFill>
              </a:defRPr>
            </a:lvl4pPr>
            <a:lvl5pPr>
              <a:defRPr sz="1600" baseline="0">
                <a:solidFill>
                  <a:srgbClr val="0033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baseline="0">
                <a:solidFill>
                  <a:srgbClr val="003366"/>
                </a:solidFill>
              </a:defRPr>
            </a:lvl1pPr>
          </a:lstStyle>
          <a:p>
            <a:pPr>
              <a:defRPr/>
            </a:pPr>
            <a:fld id="{A7607951-F46B-463B-AF73-907D9359994A}" type="datetimeFigureOut">
              <a:rPr lang="en-US"/>
              <a:pPr>
                <a:defRPr/>
              </a:pPr>
              <a:t>4/20/2016</a:t>
            </a:fld>
            <a:endParaRPr lang="en-US" dirty="0"/>
          </a:p>
        </p:txBody>
      </p:sp>
      <p:sp>
        <p:nvSpPr>
          <p:cNvPr id="8" name="Footer Placeholder 7"/>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baseline="0">
                <a:solidFill>
                  <a:srgbClr val="003366"/>
                </a:solidFill>
              </a:defRPr>
            </a:lvl1pPr>
          </a:lstStyle>
          <a:p>
            <a:pPr>
              <a:defRPr/>
            </a:pPr>
            <a:fld id="{DBD9FF99-4B63-49E4-BD2C-87FCD9B4A7A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66"/>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rgbClr val="003366"/>
                </a:solidFill>
              </a:defRPr>
            </a:lvl1pPr>
          </a:lstStyle>
          <a:p>
            <a:pPr>
              <a:defRPr/>
            </a:pPr>
            <a:fld id="{9C6E4C2F-812A-47EB-873D-7D4317909A39}" type="datetimeFigureOut">
              <a:rPr lang="en-US"/>
              <a:pPr>
                <a:defRPr/>
              </a:pPr>
              <a:t>4/20/2016</a:t>
            </a:fld>
            <a:endParaRPr lang="en-US" dirty="0"/>
          </a:p>
        </p:txBody>
      </p:sp>
      <p:sp>
        <p:nvSpPr>
          <p:cNvPr id="4" name="Footer Placeholder 3"/>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baseline="0">
                <a:solidFill>
                  <a:srgbClr val="003366"/>
                </a:solidFill>
              </a:defRPr>
            </a:lvl1pPr>
          </a:lstStyle>
          <a:p>
            <a:pPr>
              <a:defRPr/>
            </a:pPr>
            <a:fld id="{5826504D-3C03-42E0-9F37-40C6CA59816F}"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rgbClr val="003366"/>
                </a:solidFill>
              </a:defRPr>
            </a:lvl1pPr>
          </a:lstStyle>
          <a:p>
            <a:pPr>
              <a:defRPr/>
            </a:pPr>
            <a:fld id="{033CC1DA-22C5-4FC6-A7D6-7D96B5459DEB}" type="datetimeFigureOut">
              <a:rPr lang="en-US"/>
              <a:pPr>
                <a:defRPr/>
              </a:pPr>
              <a:t>4/20/2016</a:t>
            </a:fld>
            <a:endParaRPr lang="en-US" dirty="0"/>
          </a:p>
        </p:txBody>
      </p:sp>
      <p:sp>
        <p:nvSpPr>
          <p:cNvPr id="3" name="Footer Placeholder 2"/>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baseline="0">
                <a:solidFill>
                  <a:srgbClr val="003366"/>
                </a:solidFill>
              </a:defRPr>
            </a:lvl1pPr>
          </a:lstStyle>
          <a:p>
            <a:pPr>
              <a:defRPr/>
            </a:pPr>
            <a:fld id="{E7EB11ED-4DFD-4BA3-A2CB-EACE4381718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baseline="0">
                <a:solidFill>
                  <a:srgbClr val="00336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aseline="0">
                <a:solidFill>
                  <a:srgbClr val="003366"/>
                </a:solidFill>
              </a:defRPr>
            </a:lvl1pPr>
            <a:lvl2pPr>
              <a:defRPr sz="2800" baseline="0">
                <a:solidFill>
                  <a:srgbClr val="003366"/>
                </a:solidFill>
              </a:defRPr>
            </a:lvl2pPr>
            <a:lvl3pPr>
              <a:defRPr sz="2400" baseline="0">
                <a:solidFill>
                  <a:srgbClr val="003366"/>
                </a:solidFill>
              </a:defRPr>
            </a:lvl3pPr>
            <a:lvl4pPr>
              <a:defRPr sz="2000" baseline="0">
                <a:solidFill>
                  <a:srgbClr val="003366"/>
                </a:solidFill>
              </a:defRPr>
            </a:lvl4pPr>
            <a:lvl5pPr>
              <a:defRPr sz="2000" baseline="0">
                <a:solidFill>
                  <a:srgbClr val="003366"/>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aseline="0">
                <a:solidFill>
                  <a:srgbClr val="0033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solidFill>
                  <a:srgbClr val="003366"/>
                </a:solidFill>
              </a:defRPr>
            </a:lvl1pPr>
          </a:lstStyle>
          <a:p>
            <a:pPr>
              <a:defRPr/>
            </a:pPr>
            <a:fld id="{25B55901-6B15-4460-934D-F26B815A3713}"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baseline="0">
                <a:solidFill>
                  <a:srgbClr val="003366"/>
                </a:solidFill>
              </a:defRPr>
            </a:lvl1pPr>
          </a:lstStyle>
          <a:p>
            <a:pPr>
              <a:defRPr/>
            </a:pPr>
            <a:fld id="{A9A35A73-4C3D-481F-AAC8-161CA43069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6" name="Slide Number Placeholder 5"/>
          <p:cNvSpPr>
            <a:spLocks noGrp="1"/>
          </p:cNvSpPr>
          <p:nvPr>
            <p:ph type="sldNum" sz="quarter" idx="12"/>
          </p:nvPr>
        </p:nvSpPr>
        <p:spPr>
          <a:xfrm>
            <a:off x="6096000" y="6172200"/>
            <a:ext cx="2590800" cy="425450"/>
          </a:xfrm>
        </p:spPr>
        <p:txBody>
          <a:bodyPr/>
          <a:lstStyle>
            <a:lvl1pPr>
              <a:defRPr>
                <a:solidFill>
                  <a:srgbClr val="003366"/>
                </a:solidFill>
              </a:defRPr>
            </a:lvl1pPr>
          </a:lstStyle>
          <a:p>
            <a:r>
              <a:rPr lang="en-US" dirty="0" smtClean="0"/>
              <a:t>Diane J. Briars, April 2015</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rgbClr val="00336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rgbClr val="0033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solidFill>
                  <a:srgbClr val="003366"/>
                </a:solidFill>
              </a:defRPr>
            </a:lvl1pPr>
          </a:lstStyle>
          <a:p>
            <a:pPr>
              <a:defRPr/>
            </a:pPr>
            <a:fld id="{0A07A1AE-A0AE-42BC-9014-9A9225D044E1}"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baseline="0">
                <a:solidFill>
                  <a:srgbClr val="003366"/>
                </a:solidFill>
              </a:defRPr>
            </a:lvl1pPr>
          </a:lstStyle>
          <a:p>
            <a:pPr>
              <a:defRPr/>
            </a:pPr>
            <a:fld id="{6D8B711E-4D22-4B2F-97CB-047BE9BED6B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aseline="0">
                <a:solidFill>
                  <a:srgbClr val="003366"/>
                </a:solidFill>
              </a:defRPr>
            </a:lvl1pPr>
            <a:lvl2pPr>
              <a:defRPr baseline="0">
                <a:solidFill>
                  <a:srgbClr val="003366"/>
                </a:solidFill>
              </a:defRPr>
            </a:lvl2pPr>
            <a:lvl3pPr>
              <a:defRPr baseline="0">
                <a:solidFill>
                  <a:srgbClr val="003366"/>
                </a:solidFill>
              </a:defRPr>
            </a:lvl3pPr>
            <a:lvl4pPr>
              <a:defRPr baseline="0">
                <a:solidFill>
                  <a:srgbClr val="003366"/>
                </a:solidFill>
              </a:defRPr>
            </a:lvl4pPr>
            <a:lvl5pPr>
              <a:defRPr baseline="0">
                <a:solidFill>
                  <a:srgbClr val="0033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fld id="{FF4CFC6B-D32E-4849-B442-4801666FA031}"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A3F941A5-97D6-4718-BCFA-2B23DD515ED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aseline="0">
                <a:solidFill>
                  <a:srgbClr val="00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baseline="0">
                <a:solidFill>
                  <a:srgbClr val="003366"/>
                </a:solidFill>
              </a:defRPr>
            </a:lvl1pPr>
            <a:lvl2pPr>
              <a:defRPr baseline="0">
                <a:solidFill>
                  <a:srgbClr val="003366"/>
                </a:solidFill>
              </a:defRPr>
            </a:lvl2pPr>
            <a:lvl3pPr>
              <a:defRPr baseline="0">
                <a:solidFill>
                  <a:srgbClr val="003366"/>
                </a:solidFill>
              </a:defRPr>
            </a:lvl3pPr>
            <a:lvl4pPr>
              <a:defRPr baseline="0">
                <a:solidFill>
                  <a:srgbClr val="003366"/>
                </a:solidFill>
              </a:defRPr>
            </a:lvl4pPr>
            <a:lvl5pPr>
              <a:defRPr baseline="0">
                <a:solidFill>
                  <a:srgbClr val="0033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fld id="{F92C2A5C-0620-4F9B-853A-F79E65EF7AFB}"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E1F39B20-2C92-4AA2-8870-404F967AF6F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fld id="{96F8539F-7890-49D7-ACC3-7FA8C6ED5A28}"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F22B8526-B52D-45B9-A58D-DB39B7376B87}"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9891289A-D13A-4368-99EF-65632E381FE8}"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ACD4DFF6-76A1-46AB-B773-95A5E24747F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CCA9EEDF-A7FE-45BE-966E-FE095D9B5699}"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9340BFFB-B95B-4725-9763-65175998FC3F}"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003366"/>
                </a:solidFill>
              </a:defRPr>
            </a:lvl1pPr>
          </a:lstStyle>
          <a:p>
            <a:pPr>
              <a:defRPr/>
            </a:pPr>
            <a:fld id="{F4B878B6-AC70-43AB-97F4-CBE89601046B}"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003366"/>
                </a:solidFill>
              </a:defRPr>
            </a:lvl1pPr>
          </a:lstStyle>
          <a:p>
            <a:pPr>
              <a:defRPr/>
            </a:pPr>
            <a:fld id="{61863667-A67D-482C-8533-28892C0D566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003366"/>
                </a:solidFill>
              </a:defRPr>
            </a:lvl1pPr>
          </a:lstStyle>
          <a:p>
            <a:pPr>
              <a:defRPr/>
            </a:pPr>
            <a:fld id="{D94A77AC-C017-4C34-A522-01F60B2667F8}" type="datetimeFigureOut">
              <a:rPr lang="en-US"/>
              <a:pPr>
                <a:defRPr/>
              </a:pPr>
              <a:t>4/20/2016</a:t>
            </a:fld>
            <a:endParaRPr lang="en-US" dirty="0"/>
          </a:p>
        </p:txBody>
      </p:sp>
      <p:sp>
        <p:nvSpPr>
          <p:cNvPr id="8" name="Footer Placeholder 7"/>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solidFill>
                  <a:srgbClr val="003366"/>
                </a:solidFill>
              </a:defRPr>
            </a:lvl1pPr>
          </a:lstStyle>
          <a:p>
            <a:pPr>
              <a:defRPr/>
            </a:pPr>
            <a:fld id="{82C589FE-3163-4E03-B457-4CC52F547EB4}"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003366"/>
                </a:solidFill>
              </a:defRPr>
            </a:lvl1pPr>
          </a:lstStyle>
          <a:p>
            <a:pPr>
              <a:defRPr/>
            </a:pPr>
            <a:fld id="{C710EF70-54F6-4146-9178-8B7DD87C2FBD}" type="datetimeFigureOut">
              <a:rPr lang="en-US"/>
              <a:pPr>
                <a:defRPr/>
              </a:pPr>
              <a:t>4/20/2016</a:t>
            </a:fld>
            <a:endParaRPr lang="en-US" dirty="0"/>
          </a:p>
        </p:txBody>
      </p:sp>
      <p:sp>
        <p:nvSpPr>
          <p:cNvPr id="4" name="Footer Placeholder 3"/>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003366"/>
                </a:solidFill>
              </a:defRPr>
            </a:lvl1pPr>
          </a:lstStyle>
          <a:p>
            <a:pPr>
              <a:defRPr/>
            </a:pPr>
            <a:fld id="{24365579-7B77-4F21-9F66-82496D682267}"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3366"/>
                </a:solidFill>
              </a:defRPr>
            </a:lvl1pPr>
          </a:lstStyle>
          <a:p>
            <a:pPr>
              <a:defRPr/>
            </a:pPr>
            <a:fld id="{8443738A-D382-403B-B436-21CD61269972}" type="datetimeFigureOut">
              <a:rPr lang="en-US"/>
              <a:pPr>
                <a:defRPr/>
              </a:pPr>
              <a:t>4/20/2016</a:t>
            </a:fld>
            <a:endParaRPr lang="en-US" dirty="0"/>
          </a:p>
        </p:txBody>
      </p:sp>
      <p:sp>
        <p:nvSpPr>
          <p:cNvPr id="3" name="Footer Placeholder 2"/>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solidFill>
                  <a:srgbClr val="003366"/>
                </a:solidFill>
              </a:defRPr>
            </a:lvl1pPr>
          </a:lstStyle>
          <a:p>
            <a:pPr>
              <a:defRPr/>
            </a:pPr>
            <a:fld id="{A1B5DD5E-FA70-47AA-9A30-3233CD7E98E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3366"/>
                </a:solidFill>
              </a:defRPr>
            </a:lvl1pPr>
          </a:lstStyle>
          <a:p>
            <a:pPr>
              <a:defRPr/>
            </a:pPr>
            <a:fld id="{B0511446-9EDE-4CBE-A1EC-D602FFBDF4AF}"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003366"/>
                </a:solidFill>
              </a:defRPr>
            </a:lvl1pPr>
          </a:lstStyle>
          <a:p>
            <a:pPr>
              <a:defRPr/>
            </a:pPr>
            <a:fld id="{3567B4E9-AD4A-4698-9191-DD6ACE9E4775}"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3366"/>
                </a:solidFill>
              </a:defRPr>
            </a:lvl1pPr>
          </a:lstStyle>
          <a:p>
            <a:pPr>
              <a:defRPr/>
            </a:pPr>
            <a:fld id="{6F833642-5B4C-4F30-998F-94748769C3C0}"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003366"/>
                </a:solidFill>
              </a:defRPr>
            </a:lvl1pPr>
          </a:lstStyle>
          <a:p>
            <a:pPr>
              <a:defRPr/>
            </a:pPr>
            <a:fld id="{5CE8FA69-58C8-44C0-9069-9914EA9C69F1}"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BB58DD90-3620-4602-A3E5-74D25A37DCBB}"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AB09417A-4C47-409C-B799-699DC190C4A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844ADCF9-1651-481B-95F1-90284B0631F5}"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FE5C31EE-045D-47A3-A813-6A642CC4C1E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1BCBDEB7-3E06-40FC-AECC-E2D3B14B817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44BFA9AB-CF2E-48D4-8C2D-182F948B44DD}"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2B43F5CE-AADA-488B-A97C-A24132042808}"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baseline="0">
                <a:solidFill>
                  <a:srgbClr val="003366"/>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baseline="0">
                <a:solidFill>
                  <a:srgbClr val="003366"/>
                </a:solidFill>
              </a:defRPr>
            </a:lvl1pPr>
          </a:lstStyle>
          <a:p>
            <a:pPr>
              <a:defRPr/>
            </a:pPr>
            <a:fld id="{E7255E51-6725-4537-A03C-55752476219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baseline="0">
                <a:solidFill>
                  <a:srgbClr val="003366"/>
                </a:solidFill>
              </a:defRPr>
            </a:lvl1pPr>
          </a:lstStyle>
          <a:p>
            <a:pPr>
              <a:defRPr/>
            </a:pPr>
            <a:endParaRPr lang="en-US" dirty="0"/>
          </a:p>
        </p:txBody>
      </p:sp>
      <p:sp>
        <p:nvSpPr>
          <p:cNvPr id="8"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baseline="0">
                <a:solidFill>
                  <a:srgbClr val="003366"/>
                </a:solidFill>
              </a:defRPr>
            </a:lvl1pPr>
          </a:lstStyle>
          <a:p>
            <a:pPr>
              <a:defRPr/>
            </a:pPr>
            <a:fld id="{1586E2BA-F44F-47E7-B130-8A9D884E44E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baseline="0">
                <a:solidFill>
                  <a:srgbClr val="003366"/>
                </a:solidFill>
              </a:defRPr>
            </a:lvl1pPr>
          </a:lstStyle>
          <a:p>
            <a:pPr>
              <a:defRPr/>
            </a:pPr>
            <a:endParaRPr lang="en-US" dirty="0"/>
          </a:p>
        </p:txBody>
      </p:sp>
      <p:sp>
        <p:nvSpPr>
          <p:cNvPr id="4"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baseline="0">
                <a:solidFill>
                  <a:srgbClr val="003366"/>
                </a:solidFill>
              </a:defRPr>
            </a:lvl1pPr>
          </a:lstStyle>
          <a:p>
            <a:pPr>
              <a:defRPr/>
            </a:pPr>
            <a:fld id="{92FD7304-0C64-42FB-9C73-34C4D393FD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aseline="0">
                <a:solidFill>
                  <a:srgbClr val="003366"/>
                </a:solidFill>
              </a:defRPr>
            </a:lvl1pPr>
          </a:lstStyle>
          <a:p>
            <a:pPr>
              <a:defRPr/>
            </a:pPr>
            <a:endParaRPr lang="en-US" dirty="0"/>
          </a:p>
        </p:txBody>
      </p:sp>
      <p:sp>
        <p:nvSpPr>
          <p:cNvPr id="3"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baseline="0">
                <a:solidFill>
                  <a:srgbClr val="003366"/>
                </a:solidFill>
              </a:defRPr>
            </a:lvl1pPr>
          </a:lstStyle>
          <a:p>
            <a:pPr>
              <a:defRPr/>
            </a:pPr>
            <a:fld id="{14385AAC-26EC-46CE-805B-CCFACE54E97E}"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pPr>
              <a:defRPr/>
            </a:pPr>
            <a:fld id="{34855AFC-3D28-4B05-BB1A-6B035056005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pPr>
              <a:defRPr/>
            </a:pPr>
            <a:fld id="{E5DD52BD-D534-4091-8E30-9365478DE5B8}"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F4055133-419E-438A-9AE5-8CDD275631E9}"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2CD013EF-C2CC-4AF6-A8AB-496B3D34D7BB}"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828542D3-E126-4862-8B71-1C7ABEC83912}"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E9EBE701-AE17-4F4B-9910-E9F5A147B032}"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083F5B9C-FFC3-4C75-982B-EBCF928AA491}"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pPr>
              <a:defRPr/>
            </a:pPr>
            <a:fld id="{DD091176-C171-4066-AF15-B0EE9353DFD9}"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8"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solidFill>
                  <a:srgbClr val="003366"/>
                </a:solidFill>
              </a:defRPr>
            </a:lvl1pPr>
          </a:lstStyle>
          <a:p>
            <a:pPr>
              <a:defRPr/>
            </a:pPr>
            <a:fld id="{E5A7B17F-0704-4826-804D-E36B60F0A5B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8"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9"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4"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solidFill>
                  <a:srgbClr val="003366"/>
                </a:solidFill>
              </a:defRPr>
            </a:lvl1pPr>
          </a:lstStyle>
          <a:p>
            <a:pPr>
              <a:defRPr/>
            </a:pPr>
            <a:fld id="{4F00DBB7-2EAD-473E-8BA3-A0BB2899AF84}"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3"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solidFill>
                  <a:srgbClr val="003366"/>
                </a:solidFill>
              </a:defRPr>
            </a:lvl1pPr>
          </a:lstStyle>
          <a:p>
            <a:pPr>
              <a:defRPr/>
            </a:pPr>
            <a:fld id="{5554EDDF-5A8F-4A4F-B15B-9CE7ADDE3765}"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pPr>
              <a:defRPr/>
            </a:pPr>
            <a:fld id="{A1F7EAC2-C409-4B87-916D-5FF31D9AD44F}"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pPr>
              <a:defRPr/>
            </a:pPr>
            <a:fld id="{059DEBA1-186A-42F1-964C-29326A345F4A}"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A0F7CFBC-11B4-4801-AC5F-4DE982A3DD9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38F6460C-F366-4BF6-A9F1-28F613E019D0}"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E7A947-325A-4E2F-8FB7-21F731189024}"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73BBDD-5F0B-4B25-940A-7922A9808934}"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41FC8D-F4C7-453D-AE53-FD4DF0FFDC5C}"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78B61E-85A7-4002-A97D-AB1D8B9A94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4"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5"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1F4C5C3-5000-4598-9B98-948EAB15CCA5}"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4244461-4208-4948-B112-9DE080A4F920}"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1072A45-7A01-4849-8BCA-00D90C9BEC1C}"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9B3D91F-DBF8-46A4-8002-CD8BACE54683}"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FC56E1-1F0C-4E77-9AD2-D915EA74E579}"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533F31-993D-48BD-BE78-6517EA207DAC}"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CC7A15-3E33-4B17-916E-984759C78874}"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A6B7CE-111A-4307-9BF4-AE5BFDE459AC}"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52B0CE-6001-47B4-9F93-542E6DFE951F}"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A22DE1-0860-4010-8769-C79300A086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3"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4"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1A72BF-096E-4DF2-8767-656ADF40F844}"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8C59DC0-C72E-4D3E-A21B-1B2B453ED5C9}"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1AF7357-FBC6-4AAC-92A0-F5645DB6471F}"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3051EC5-3E02-49C5-BC1F-8F0759D383F7}"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37163A-BE23-4A4E-9966-CF5DDDA55835}"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2DF295-CAD8-4F3C-84FD-C5E7831D090E}"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1C8DB2-FED3-440D-BD50-0BBA800312AB}"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CD6CBC-329A-45D2-9FB3-1A382FA00F96}"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aseline="0">
                <a:solidFill>
                  <a:srgbClr val="003366"/>
                </a:solidFill>
              </a:defRPr>
            </a:lvl1pPr>
          </a:lstStyle>
          <a:p>
            <a:pPr>
              <a:defRPr/>
            </a:pPr>
            <a:fld id="{DF87040D-9E9D-462A-B959-669459890606}"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baseline="0">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solidFill>
                  <a:srgbClr val="003366"/>
                </a:solidFill>
              </a:defRPr>
            </a:lvl1pPr>
          </a:lstStyle>
          <a:p>
            <a:pPr>
              <a:defRPr/>
            </a:pPr>
            <a:fld id="{A0E2D6DB-28D0-4F4B-8475-441E8F2BF543}"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02D92C07-EF0D-4092-8DC1-B989AC7DD58C}"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79661B44-00AD-4BEE-AA45-E2FF2F86404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AF9B76C2-5EA6-41E9-87C1-45FFC7B445A2}"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D18DA7DC-6784-4A3C-B81F-2CCBB1E4038A}"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003366"/>
                </a:solidFill>
              </a:defRPr>
            </a:lvl1pPr>
          </a:lstStyle>
          <a:p>
            <a:pPr>
              <a:defRPr/>
            </a:pPr>
            <a:fld id="{68FAE763-8129-45C3-854C-8864FBDEC3F0}"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003366"/>
                </a:solidFill>
              </a:defRPr>
            </a:lvl1pPr>
          </a:lstStyle>
          <a:p>
            <a:pPr>
              <a:defRPr/>
            </a:pPr>
            <a:fld id="{0D28C6F8-E1C1-4B24-BF93-711E8BF0EB23}"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003366"/>
                </a:solidFill>
              </a:defRPr>
            </a:lvl1pPr>
          </a:lstStyle>
          <a:p>
            <a:pPr>
              <a:defRPr/>
            </a:pPr>
            <a:fld id="{BE373E7B-57E5-42BF-A481-E463A46900E0}" type="datetimeFigureOut">
              <a:rPr lang="en-US"/>
              <a:pPr>
                <a:defRPr/>
              </a:pPr>
              <a:t>4/20/2016</a:t>
            </a:fld>
            <a:endParaRPr lang="en-US" dirty="0"/>
          </a:p>
        </p:txBody>
      </p:sp>
      <p:sp>
        <p:nvSpPr>
          <p:cNvPr id="8" name="Footer Placeholder 7"/>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solidFill>
                  <a:srgbClr val="003366"/>
                </a:solidFill>
              </a:defRPr>
            </a:lvl1pPr>
          </a:lstStyle>
          <a:p>
            <a:pPr>
              <a:defRPr/>
            </a:pPr>
            <a:fld id="{791F499D-64B3-47C4-A357-3F3BCC9CFE0F}"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003366"/>
                </a:solidFill>
              </a:defRPr>
            </a:lvl1pPr>
          </a:lstStyle>
          <a:p>
            <a:pPr>
              <a:defRPr/>
            </a:pPr>
            <a:fld id="{A3FA4A3F-FF11-4105-B3D9-4038818D9AA2}" type="datetimeFigureOut">
              <a:rPr lang="en-US"/>
              <a:pPr>
                <a:defRPr/>
              </a:pPr>
              <a:t>4/20/2016</a:t>
            </a:fld>
            <a:endParaRPr lang="en-US" dirty="0"/>
          </a:p>
        </p:txBody>
      </p:sp>
      <p:sp>
        <p:nvSpPr>
          <p:cNvPr id="4" name="Footer Placeholder 3"/>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003366"/>
                </a:solidFill>
              </a:defRPr>
            </a:lvl1pPr>
          </a:lstStyle>
          <a:p>
            <a:pPr>
              <a:defRPr/>
            </a:pPr>
            <a:fld id="{DCB918EC-60BA-43A9-8C0C-C29BECCAF4BC}"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3366"/>
                </a:solidFill>
              </a:defRPr>
            </a:lvl1pPr>
          </a:lstStyle>
          <a:p>
            <a:pPr>
              <a:defRPr/>
            </a:pPr>
            <a:fld id="{8C416927-CD1F-4ADE-981E-6CB84B7AE3DB}" type="datetimeFigureOut">
              <a:rPr lang="en-US"/>
              <a:pPr>
                <a:defRPr/>
              </a:pPr>
              <a:t>4/20/2016</a:t>
            </a:fld>
            <a:endParaRPr lang="en-US" dirty="0"/>
          </a:p>
        </p:txBody>
      </p:sp>
      <p:sp>
        <p:nvSpPr>
          <p:cNvPr id="3" name="Footer Placeholder 2"/>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solidFill>
                  <a:srgbClr val="003366"/>
                </a:solidFill>
              </a:defRPr>
            </a:lvl1pPr>
          </a:lstStyle>
          <a:p>
            <a:pPr>
              <a:defRPr/>
            </a:pPr>
            <a:fld id="{D2A67A70-3808-4C85-8F6D-618D38C075F7}"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3366"/>
                </a:solidFill>
              </a:defRPr>
            </a:lvl1pPr>
          </a:lstStyle>
          <a:p>
            <a:pPr>
              <a:defRPr/>
            </a:pPr>
            <a:fld id="{BBEFEBCC-0983-4503-B979-234A2A59E135}"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003366"/>
                </a:solidFill>
              </a:defRPr>
            </a:lvl1pPr>
          </a:lstStyle>
          <a:p>
            <a:pPr>
              <a:defRPr/>
            </a:pPr>
            <a:fld id="{267985BB-BCF9-4EA7-B20E-FC12212E834B}"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3366"/>
                </a:solidFill>
              </a:defRPr>
            </a:lvl1pPr>
          </a:lstStyle>
          <a:p>
            <a:pPr>
              <a:defRPr/>
            </a:pPr>
            <a:fld id="{296149C5-4443-4119-9BAA-930D30CE932E}" type="datetimeFigureOut">
              <a:rPr lang="en-US"/>
              <a:pPr>
                <a:defRPr/>
              </a:pPr>
              <a:t>4/20/2016</a:t>
            </a:fld>
            <a:endParaRPr lang="en-US" dirty="0"/>
          </a:p>
        </p:txBody>
      </p:sp>
      <p:sp>
        <p:nvSpPr>
          <p:cNvPr id="6" name="Footer Placeholder 5"/>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003366"/>
                </a:solidFill>
              </a:defRPr>
            </a:lvl1pPr>
          </a:lstStyle>
          <a:p>
            <a:pPr>
              <a:defRPr/>
            </a:pPr>
            <a:fld id="{D9F26DF0-DC14-4838-A861-67EB0D2AD240}"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9FB58096-5F33-42F0-8201-6EC0284250A8}"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00F879CF-D066-4710-AE44-283A9A8EBD9C}"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3366"/>
                </a:solidFill>
              </a:defRPr>
            </a:lvl1pPr>
          </a:lstStyle>
          <a:p>
            <a:pPr>
              <a:defRPr/>
            </a:pPr>
            <a:fld id="{3BBD5284-5A1C-476C-8F41-55B8C84DD03C}"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solidFill>
                  <a:srgbClr val="003366"/>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003366"/>
                </a:solidFill>
              </a:defRPr>
            </a:lvl1pPr>
          </a:lstStyle>
          <a:p>
            <a:pPr>
              <a:defRPr/>
            </a:pPr>
            <a:fld id="{A1B22404-0FF7-4DE6-A586-E85BB9129D43}"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FA03158-BDA9-44F5-B23F-8E597A387C23}"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8A38D1-16CD-45CE-A69F-A23CD98BF90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003366"/>
                </a:solidFill>
              </a:defRPr>
            </a:lvl1pPr>
          </a:lstStyle>
          <a:p>
            <a:fld id="{596D1908-504F-467D-94E3-51E1970167B9}" type="datetimeFigureOut">
              <a:rPr lang="en-US" smtClean="0"/>
              <a:pPr/>
              <a:t>4/20/2016</a:t>
            </a:fld>
            <a:endParaRPr lang="en-US" dirty="0"/>
          </a:p>
        </p:txBody>
      </p:sp>
      <p:sp>
        <p:nvSpPr>
          <p:cNvPr id="6" name="Footer Placeholder 4"/>
          <p:cNvSpPr>
            <a:spLocks noGrp="1"/>
          </p:cNvSpPr>
          <p:nvPr>
            <p:ph type="ftr" sz="quarter" idx="11"/>
          </p:nvPr>
        </p:nvSpPr>
        <p:spPr/>
        <p:txBody>
          <a:bodyPr/>
          <a:lstStyle>
            <a:lvl1pPr>
              <a:defRPr>
                <a:solidFill>
                  <a:srgbClr val="003366"/>
                </a:solidFill>
              </a:defRPr>
            </a:lvl1pPr>
          </a:lstStyle>
          <a:p>
            <a:endParaRPr lang="en-US" dirty="0"/>
          </a:p>
        </p:txBody>
      </p:sp>
      <p:sp>
        <p:nvSpPr>
          <p:cNvPr id="7" name="Slide Number Placeholder 5"/>
          <p:cNvSpPr>
            <a:spLocks noGrp="1"/>
          </p:cNvSpPr>
          <p:nvPr>
            <p:ph type="sldNum" sz="quarter" idx="12"/>
          </p:nvPr>
        </p:nvSpPr>
        <p:spPr/>
        <p:txBody>
          <a:bodyPr/>
          <a:lstStyle>
            <a:lvl1pPr>
              <a:defRPr>
                <a:solidFill>
                  <a:srgbClr val="003366"/>
                </a:solidFill>
              </a:defRPr>
            </a:lvl1pPr>
          </a:lstStyle>
          <a:p>
            <a:fld id="{BA1A649C-7B47-4789-BDEB-E63F61AA639C}"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57D781-FC5E-4FA1-B479-D16EF673AEFA}"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EE73D1-7305-4BC0-8D31-48440BA2DB9F}"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3A9D2C-E1B1-48E5-8D8A-5D1AC1C9ADFF}"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69EB23-6700-4ED7-8E3F-0DDD0DCD0EC0}"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7B3969-6D08-4218-AC90-22BCC17EE734}" type="datetimeFigureOut">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4F87F3-33D9-46F0-A14C-BDDCB1F3BE00}"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F710A9-2174-453A-9220-9F9F7CD8441E}" type="datetimeFigureOut">
              <a:rPr lang="en-US"/>
              <a:pPr>
                <a:defRPr/>
              </a:pPr>
              <a:t>4/20/2016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FE5F37-AFE9-4494-B439-40AD1C732977}"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12A388-62DC-4A49-9341-C9A4F57552A8}" type="datetimeFigureOut">
              <a:rPr lang="en-US"/>
              <a:pPr>
                <a:defRPr/>
              </a:pPr>
              <a:t>4/20/2016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B55AC67-B3B4-49F1-A2F9-4A4E2EBE61FF}"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43CEFB-0407-4309-984E-33C3E3BFC26F}" type="datetimeFigureOut">
              <a:rPr lang="en-US"/>
              <a:pPr>
                <a:defRPr/>
              </a:pPr>
              <a:t>4/20/2016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CF240B-FE50-4666-B342-758430DE70AA}"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8875FC-7BBB-4CA5-9E8D-0D8AA345F576}" type="datetimeFigureOut">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913CAC-E42D-4AFE-86E7-4170F2F76601}"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E457E5-9D58-4C98-A924-A14CC1F14D0E}" type="datetimeFigureOut">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DB64F3-D426-4630-8678-7D3974A2C79A}"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86530E-161F-4138-96A4-D8FB9384065A}"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93113C-6796-464A-8A06-4D1BC15ACB9D}"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D96B4E-8E5D-449B-8A60-723EFDCFE047}" type="datetimeFigureOut">
              <a:rPr lang="en-US"/>
              <a:pPr>
                <a:defRPr/>
              </a:pPr>
              <a:t>4/20/2016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4800AB-719F-45EB-AC86-B24947D7FC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D1908-504F-467D-94E3-51E1970167B9}" type="datetimeFigureOut">
              <a:rPr lang="en-US" smtClean="0"/>
              <a:pPr/>
              <a:t>4/20/2016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A649C-7B47-4789-BDEB-E63F61AA639C}" type="slidenum">
              <a:rPr lang="en-US" smtClean="0"/>
              <a:pPr/>
              <a:t>‹#›</a:t>
            </a:fld>
            <a:endParaRPr lang="en-US" dirty="0"/>
          </a:p>
        </p:txBody>
      </p:sp>
      <p:pic>
        <p:nvPicPr>
          <p:cNvPr id="6151" name="Picture 2" descr="C:\Users\achristie\AppData\Local\Microsoft\Windows\Temporary Internet Files\Content.Outlook\UMB72ED7\hkslide4 (2).jpg"/>
          <p:cNvPicPr>
            <a:picLocks noChangeAspect="1" noChangeArrowheads="1"/>
          </p:cNvPicPr>
          <p:nvPr/>
        </p:nvPicPr>
        <p:blipFill>
          <a:blip r:embed="rId13" cstate="print"/>
          <a:srcRect/>
          <a:stretch>
            <a:fillRect/>
          </a:stretch>
        </p:blipFill>
        <p:spPr bwMode="auto">
          <a:xfrm>
            <a:off x="1270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885402-B0A9-4511-B756-9BBC4AE55684}" type="datetimeFigureOut">
              <a:rPr lang="en-US"/>
              <a:pPr>
                <a:defRPr/>
              </a:pPr>
              <a:t>4/20/2016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CB6F96C-D11E-4A58-8267-4E64E303AB60}" type="slidenum">
              <a:rPr lang="en-US"/>
              <a:pPr>
                <a:defRPr/>
              </a:pPr>
              <a:t>‹#›</a:t>
            </a:fld>
            <a:endParaRPr lang="en-US" dirty="0"/>
          </a:p>
        </p:txBody>
      </p:sp>
      <p:pic>
        <p:nvPicPr>
          <p:cNvPr id="3079" name="Picture 2" descr="C:\Users\achristie\Desktop\Picture1.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helvetica"/>
        </a:defRPr>
      </a:lvl6pPr>
      <a:lvl7pPr marL="914400" algn="ctr" rtl="0" eaLnBrk="1" fontAlgn="base" hangingPunct="1">
        <a:spcBef>
          <a:spcPct val="0"/>
        </a:spcBef>
        <a:spcAft>
          <a:spcPct val="0"/>
        </a:spcAft>
        <a:defRPr sz="4400">
          <a:solidFill>
            <a:schemeClr val="tx1"/>
          </a:solidFill>
          <a:latin typeface="helvetica"/>
        </a:defRPr>
      </a:lvl7pPr>
      <a:lvl8pPr marL="1371600" algn="ctr" rtl="0" eaLnBrk="1" fontAlgn="base" hangingPunct="1">
        <a:spcBef>
          <a:spcPct val="0"/>
        </a:spcBef>
        <a:spcAft>
          <a:spcPct val="0"/>
        </a:spcAft>
        <a:defRPr sz="4400">
          <a:solidFill>
            <a:schemeClr val="tx1"/>
          </a:solidFill>
          <a:latin typeface="helvetica"/>
        </a:defRPr>
      </a:lvl8pPr>
      <a:lvl9pPr marL="1828800" algn="ctr" rtl="0" eaLnBrk="1" fontAlgn="base" hangingPunct="1">
        <a:spcBef>
          <a:spcPct val="0"/>
        </a:spcBef>
        <a:spcAft>
          <a:spcPct val="0"/>
        </a:spcAft>
        <a:defRPr sz="4400">
          <a:solidFill>
            <a:schemeClr val="tx1"/>
          </a:solidFill>
          <a:latin typeface="helvetica"/>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3F2A84F-4A64-4623-8753-29F06178429A}" type="datetimeFigureOut">
              <a:rPr lang="en-US"/>
              <a:pPr>
                <a:defRPr/>
              </a:pPr>
              <a:t>4/20/2016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46BF27-909D-453A-AEBB-3293116B22A0}" type="slidenum">
              <a:rPr lang="en-US"/>
              <a:pPr>
                <a:defRPr/>
              </a:pPr>
              <a:t>‹#›</a:t>
            </a:fld>
            <a:endParaRPr lang="en-US" dirty="0"/>
          </a:p>
        </p:txBody>
      </p:sp>
      <p:pic>
        <p:nvPicPr>
          <p:cNvPr id="4103" name="Picture 2" descr="C:\Users\achristie\Desktop\Pictur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helvetica"/>
        </a:defRPr>
      </a:lvl6pPr>
      <a:lvl7pPr marL="914400" algn="ctr" rtl="0" eaLnBrk="1" fontAlgn="base" hangingPunct="1">
        <a:spcBef>
          <a:spcPct val="0"/>
        </a:spcBef>
        <a:spcAft>
          <a:spcPct val="0"/>
        </a:spcAft>
        <a:defRPr sz="4400">
          <a:solidFill>
            <a:schemeClr val="tx1"/>
          </a:solidFill>
          <a:latin typeface="helvetica"/>
        </a:defRPr>
      </a:lvl7pPr>
      <a:lvl8pPr marL="1371600" algn="ctr" rtl="0" eaLnBrk="1" fontAlgn="base" hangingPunct="1">
        <a:spcBef>
          <a:spcPct val="0"/>
        </a:spcBef>
        <a:spcAft>
          <a:spcPct val="0"/>
        </a:spcAft>
        <a:defRPr sz="4400">
          <a:solidFill>
            <a:schemeClr val="tx1"/>
          </a:solidFill>
          <a:latin typeface="helvetica"/>
        </a:defRPr>
      </a:lvl8pPr>
      <a:lvl9pPr marL="1828800" algn="ctr" rtl="0" eaLnBrk="1" fontAlgn="base" hangingPunct="1">
        <a:spcBef>
          <a:spcPct val="0"/>
        </a:spcBef>
        <a:spcAft>
          <a:spcPct val="0"/>
        </a:spcAft>
        <a:defRPr sz="4400">
          <a:solidFill>
            <a:schemeClr val="tx1"/>
          </a:solidFill>
          <a:latin typeface="helvetica"/>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D622980-AC4D-41A9-B671-64F4FD428EF0}" type="slidenum">
              <a:rPr lang="en-US"/>
              <a:pPr>
                <a:defRPr/>
              </a:pPr>
              <a:t>‹#›</a:t>
            </a:fld>
            <a:endParaRPr lang="en-US" dirty="0"/>
          </a:p>
        </p:txBody>
      </p:sp>
      <p:pic>
        <p:nvPicPr>
          <p:cNvPr id="5127" name="Picture 2" descr="C:\Users\achristie\AppData\Local\Microsoft\Windows\Temporary Internet Files\Content.Outlook\UMB72ED7\slide_liteG1.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ABB9C2E-E046-4468-AC17-DE124E77974A}" type="slidenum">
              <a:rPr lang="en-US"/>
              <a:pPr>
                <a:defRPr/>
              </a:pPr>
              <a:t>‹#›</a:t>
            </a:fld>
            <a:endParaRPr lang="en-US" dirty="0"/>
          </a:p>
        </p:txBody>
      </p:sp>
      <p:pic>
        <p:nvPicPr>
          <p:cNvPr id="7175" name="Picture 2" descr="C:\Users\achristie\AppData\Local\Microsoft\Windows\Temporary Internet Files\Content.Outlook\UMB72ED7\hkslide5 (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rgbClr val="003366"/>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rgbClr val="003366"/>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aseline="0">
                <a:solidFill>
                  <a:srgbClr val="003366"/>
                </a:solidFill>
              </a:defRPr>
            </a:lvl1pPr>
          </a:lstStyle>
          <a:p>
            <a:pPr>
              <a:defRPr/>
            </a:pPr>
            <a:fld id="{25198FD8-D741-481A-8BC0-8D70B0FE31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1" fontAlgn="base" hangingPunct="1">
        <a:spcBef>
          <a:spcPct val="0"/>
        </a:spcBef>
        <a:spcAft>
          <a:spcPct val="0"/>
        </a:spcAft>
        <a:defRPr sz="4400" kern="1200">
          <a:solidFill>
            <a:srgbClr val="003366"/>
          </a:solidFill>
          <a:latin typeface="+mj-lt"/>
          <a:ea typeface="+mj-ea"/>
          <a:cs typeface="+mj-cs"/>
        </a:defRPr>
      </a:lvl1pPr>
      <a:lvl2pPr algn="ctr" rtl="0" eaLnBrk="1" fontAlgn="base" hangingPunct="1">
        <a:spcBef>
          <a:spcPct val="0"/>
        </a:spcBef>
        <a:spcAft>
          <a:spcPct val="0"/>
        </a:spcAft>
        <a:defRPr sz="4400">
          <a:solidFill>
            <a:srgbClr val="003366"/>
          </a:solidFill>
          <a:latin typeface="Verdana" pitchFamily="34" charset="0"/>
        </a:defRPr>
      </a:lvl2pPr>
      <a:lvl3pPr algn="ctr" rtl="0" eaLnBrk="1" fontAlgn="base" hangingPunct="1">
        <a:spcBef>
          <a:spcPct val="0"/>
        </a:spcBef>
        <a:spcAft>
          <a:spcPct val="0"/>
        </a:spcAft>
        <a:defRPr sz="4400">
          <a:solidFill>
            <a:srgbClr val="003366"/>
          </a:solidFill>
          <a:latin typeface="Verdana" pitchFamily="34" charset="0"/>
        </a:defRPr>
      </a:lvl3pPr>
      <a:lvl4pPr algn="ctr" rtl="0" eaLnBrk="1" fontAlgn="base" hangingPunct="1">
        <a:spcBef>
          <a:spcPct val="0"/>
        </a:spcBef>
        <a:spcAft>
          <a:spcPct val="0"/>
        </a:spcAft>
        <a:defRPr sz="4400">
          <a:solidFill>
            <a:srgbClr val="003366"/>
          </a:solidFill>
          <a:latin typeface="Verdana" pitchFamily="34" charset="0"/>
        </a:defRPr>
      </a:lvl4pPr>
      <a:lvl5pPr algn="ctr" rtl="0" eaLnBrk="1" fontAlgn="base" hangingPunct="1">
        <a:spcBef>
          <a:spcPct val="0"/>
        </a:spcBef>
        <a:spcAft>
          <a:spcPct val="0"/>
        </a:spcAft>
        <a:defRPr sz="4400">
          <a:solidFill>
            <a:srgbClr val="003366"/>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003366"/>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rgbClr val="0033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6" descr="nctmslide1x.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921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32460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rgbClr val="003366"/>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rgbClr val="003366"/>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85800" y="6324600"/>
            <a:ext cx="2133600" cy="365125"/>
          </a:xfrm>
          <a:prstGeom prst="rect">
            <a:avLst/>
          </a:prstGeom>
        </p:spPr>
        <p:txBody>
          <a:bodyPr vert="horz" lIns="91440" tIns="45720" rIns="91440" bIns="45720" rtlCol="0" anchor="ctr"/>
          <a:lstStyle>
            <a:lvl1pPr algn="r" fontAlgn="auto">
              <a:spcBef>
                <a:spcPts val="0"/>
              </a:spcBef>
              <a:spcAft>
                <a:spcPts val="0"/>
              </a:spcAft>
              <a:defRPr sz="1200" baseline="0">
                <a:solidFill>
                  <a:srgbClr val="003366"/>
                </a:solidFill>
                <a:latin typeface="+mn-lt"/>
                <a:cs typeface="+mn-cs"/>
              </a:defRPr>
            </a:lvl1pPr>
          </a:lstStyle>
          <a:p>
            <a:pPr>
              <a:defRPr/>
            </a:pPr>
            <a:fld id="{4BCED24D-A87D-4ADE-97C6-02781FADE4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Verdana" pitchFamily="34" charset="0"/>
        </a:defRPr>
      </a:lvl2pPr>
      <a:lvl3pPr algn="ctr" rtl="0" eaLnBrk="1" fontAlgn="base" hangingPunct="1">
        <a:spcBef>
          <a:spcPct val="0"/>
        </a:spcBef>
        <a:spcAft>
          <a:spcPct val="0"/>
        </a:spcAft>
        <a:defRPr sz="4400">
          <a:solidFill>
            <a:schemeClr val="bg1"/>
          </a:solidFill>
          <a:latin typeface="Verdana" pitchFamily="34" charset="0"/>
        </a:defRPr>
      </a:lvl3pPr>
      <a:lvl4pPr algn="ctr" rtl="0" eaLnBrk="1" fontAlgn="base" hangingPunct="1">
        <a:spcBef>
          <a:spcPct val="0"/>
        </a:spcBef>
        <a:spcAft>
          <a:spcPct val="0"/>
        </a:spcAft>
        <a:defRPr sz="4400">
          <a:solidFill>
            <a:schemeClr val="bg1"/>
          </a:solidFill>
          <a:latin typeface="Verdana" pitchFamily="34" charset="0"/>
        </a:defRPr>
      </a:lvl4pPr>
      <a:lvl5pPr algn="ctr" rtl="0" eaLnBrk="1" fontAlgn="base" hangingPunct="1">
        <a:spcBef>
          <a:spcPct val="0"/>
        </a:spcBef>
        <a:spcAft>
          <a:spcPct val="0"/>
        </a:spcAft>
        <a:defRPr sz="4400">
          <a:solidFill>
            <a:schemeClr val="bg1"/>
          </a:solidFill>
          <a:latin typeface="Verdana"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CE8D9E-8B04-4806-A567-19E09E6FF18C}" type="datetimeFigureOut">
              <a:rPr lang="en-US"/>
              <a:pPr>
                <a:defRPr/>
              </a:pPr>
              <a:t>4/20/2016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5650E3-9446-4BF9-AD43-9D2F1D8919D6}" type="slidenum">
              <a:rPr lang="en-US"/>
              <a:pPr>
                <a:defRPr/>
              </a:pPr>
              <a:t>‹#›</a:t>
            </a:fld>
            <a:endParaRPr lang="en-US" dirty="0"/>
          </a:p>
        </p:txBody>
      </p:sp>
      <p:pic>
        <p:nvPicPr>
          <p:cNvPr id="10247" name="Picture 2" descr="C:\Users\achristie\Desktop\Picture3.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helvetica"/>
        </a:defRPr>
      </a:lvl6pPr>
      <a:lvl7pPr marL="914400" algn="ctr" rtl="0" eaLnBrk="1" fontAlgn="base" hangingPunct="1">
        <a:spcBef>
          <a:spcPct val="0"/>
        </a:spcBef>
        <a:spcAft>
          <a:spcPct val="0"/>
        </a:spcAft>
        <a:defRPr sz="4400">
          <a:solidFill>
            <a:schemeClr val="tx1"/>
          </a:solidFill>
          <a:latin typeface="helvetica"/>
        </a:defRPr>
      </a:lvl7pPr>
      <a:lvl8pPr marL="1371600" algn="ctr" rtl="0" eaLnBrk="1" fontAlgn="base" hangingPunct="1">
        <a:spcBef>
          <a:spcPct val="0"/>
        </a:spcBef>
        <a:spcAft>
          <a:spcPct val="0"/>
        </a:spcAft>
        <a:defRPr sz="4400">
          <a:solidFill>
            <a:schemeClr val="tx1"/>
          </a:solidFill>
          <a:latin typeface="helvetica"/>
        </a:defRPr>
      </a:lvl8pPr>
      <a:lvl9pPr marL="1828800" algn="ctr" rtl="0" eaLnBrk="1" fontAlgn="base" hangingPunct="1">
        <a:spcBef>
          <a:spcPct val="0"/>
        </a:spcBef>
        <a:spcAft>
          <a:spcPct val="0"/>
        </a:spcAft>
        <a:defRPr sz="4400">
          <a:solidFill>
            <a:schemeClr val="tx1"/>
          </a:solidFill>
          <a:latin typeface="helvetica"/>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rgbClr val="003366"/>
                </a:solidFill>
              </a:defRPr>
            </a:lvl1pPr>
          </a:lstStyle>
          <a:p>
            <a:pPr>
              <a:defRPr/>
            </a:pPr>
            <a:fld id="{A2691495-C5C1-45C7-88FE-145B09AD5152}" type="datetimeFigureOut">
              <a:rPr lang="en-US"/>
              <a:pPr>
                <a:defRPr/>
              </a:pPr>
              <a:t>4/20/2016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rgbClr val="003366"/>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aseline="0">
                <a:solidFill>
                  <a:srgbClr val="003366"/>
                </a:solidFill>
              </a:defRPr>
            </a:lvl1pPr>
          </a:lstStyle>
          <a:p>
            <a:pPr>
              <a:defRPr/>
            </a:pPr>
            <a:fld id="{1D076B27-4045-459B-B914-A5BFDF544751}" type="slidenum">
              <a:rPr lang="en-US"/>
              <a:pPr>
                <a:defRPr/>
              </a:pPr>
              <a:t>‹#›</a:t>
            </a:fld>
            <a:endParaRPr lang="en-US" dirty="0"/>
          </a:p>
        </p:txBody>
      </p:sp>
      <p:pic>
        <p:nvPicPr>
          <p:cNvPr id="11271" name="Picture 2" descr="C:\Users\achristie\Desktop\Picture4.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helvetica"/>
        </a:defRPr>
      </a:lvl6pPr>
      <a:lvl7pPr marL="914400" algn="ctr" rtl="0" eaLnBrk="1" fontAlgn="base" hangingPunct="1">
        <a:spcBef>
          <a:spcPct val="0"/>
        </a:spcBef>
        <a:spcAft>
          <a:spcPct val="0"/>
        </a:spcAft>
        <a:defRPr sz="4400">
          <a:solidFill>
            <a:schemeClr val="tx1"/>
          </a:solidFill>
          <a:latin typeface="helvetica"/>
        </a:defRPr>
      </a:lvl7pPr>
      <a:lvl8pPr marL="1371600" algn="ctr" rtl="0" eaLnBrk="1" fontAlgn="base" hangingPunct="1">
        <a:spcBef>
          <a:spcPct val="0"/>
        </a:spcBef>
        <a:spcAft>
          <a:spcPct val="0"/>
        </a:spcAft>
        <a:defRPr sz="4400">
          <a:solidFill>
            <a:schemeClr val="tx1"/>
          </a:solidFill>
          <a:latin typeface="helvetica"/>
        </a:defRPr>
      </a:lvl8pPr>
      <a:lvl9pPr marL="1828800" algn="ctr" rtl="0" eaLnBrk="1" fontAlgn="base" hangingPunct="1">
        <a:spcBef>
          <a:spcPct val="0"/>
        </a:spcBef>
        <a:spcAft>
          <a:spcPct val="0"/>
        </a:spcAft>
        <a:defRPr sz="4400">
          <a:solidFill>
            <a:schemeClr val="tx1"/>
          </a:solidFill>
          <a:latin typeface="helvetica"/>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briars@nctm.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28600" y="1676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a:solidFill>
                  <a:schemeClr val="tx1"/>
                </a:solidFill>
                <a:latin typeface="Times New Roman" pitchFamily="18" charset="0"/>
                <a:ea typeface="ＭＳ Ｐゴシック" pitchFamily="34" charset="-128"/>
              </a:defRPr>
            </a:lvl1pPr>
            <a:lvl2pPr marL="742950" indent="-285750">
              <a:defRPr sz="1400">
                <a:solidFill>
                  <a:schemeClr val="tx1"/>
                </a:solidFill>
                <a:latin typeface="Times New Roman" pitchFamily="18" charset="0"/>
                <a:ea typeface="ＭＳ Ｐゴシック" pitchFamily="34" charset="-128"/>
              </a:defRPr>
            </a:lvl2pPr>
            <a:lvl3pPr marL="1143000" indent="-228600">
              <a:defRPr sz="1400">
                <a:solidFill>
                  <a:schemeClr val="tx1"/>
                </a:solidFill>
                <a:latin typeface="Times New Roman" pitchFamily="18" charset="0"/>
                <a:ea typeface="ＭＳ Ｐゴシック" pitchFamily="34" charset="-128"/>
              </a:defRPr>
            </a:lvl3pPr>
            <a:lvl4pPr marL="1600200" indent="-228600">
              <a:defRPr sz="1400">
                <a:solidFill>
                  <a:schemeClr val="tx1"/>
                </a:solidFill>
                <a:latin typeface="Times New Roman" pitchFamily="18" charset="0"/>
                <a:ea typeface="ＭＳ Ｐゴシック" pitchFamily="34" charset="-128"/>
              </a:defRPr>
            </a:lvl4pPr>
            <a:lvl5pPr marL="2057400" indent="-228600">
              <a:defRPr sz="1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9pPr>
          </a:lstStyle>
          <a:p>
            <a:pPr eaLnBrk="1" hangingPunct="1">
              <a:spcBef>
                <a:spcPct val="50000"/>
              </a:spcBef>
            </a:pPr>
            <a:r>
              <a:rPr lang="en-US" sz="3200" dirty="0">
                <a:latin typeface="Calibri" pitchFamily="34" charset="0"/>
              </a:rPr>
              <a:t> </a:t>
            </a:r>
          </a:p>
        </p:txBody>
      </p:sp>
      <p:sp>
        <p:nvSpPr>
          <p:cNvPr id="2051" name="Text Box 3"/>
          <p:cNvSpPr txBox="1">
            <a:spLocks noChangeArrowheads="1"/>
          </p:cNvSpPr>
          <p:nvPr/>
        </p:nvSpPr>
        <p:spPr bwMode="auto">
          <a:xfrm>
            <a:off x="381000" y="11430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ea typeface="ＭＳ Ｐゴシック" pitchFamily="34" charset="-128"/>
              </a:defRPr>
            </a:lvl1pPr>
            <a:lvl2pPr marL="742950" indent="-285750">
              <a:defRPr sz="1400">
                <a:solidFill>
                  <a:schemeClr val="tx1"/>
                </a:solidFill>
                <a:latin typeface="Times New Roman" pitchFamily="18" charset="0"/>
                <a:ea typeface="ＭＳ Ｐゴシック" pitchFamily="34" charset="-128"/>
              </a:defRPr>
            </a:lvl2pPr>
            <a:lvl3pPr marL="1143000" indent="-228600">
              <a:defRPr sz="1400">
                <a:solidFill>
                  <a:schemeClr val="tx1"/>
                </a:solidFill>
                <a:latin typeface="Times New Roman" pitchFamily="18" charset="0"/>
                <a:ea typeface="ＭＳ Ｐゴシック" pitchFamily="34" charset="-128"/>
              </a:defRPr>
            </a:lvl3pPr>
            <a:lvl4pPr marL="1600200" indent="-228600">
              <a:defRPr sz="1400">
                <a:solidFill>
                  <a:schemeClr val="tx1"/>
                </a:solidFill>
                <a:latin typeface="Times New Roman" pitchFamily="18" charset="0"/>
                <a:ea typeface="ＭＳ Ｐゴシック" pitchFamily="34" charset="-128"/>
              </a:defRPr>
            </a:lvl4pPr>
            <a:lvl5pPr marL="2057400" indent="-228600">
              <a:defRPr sz="1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9pPr>
          </a:lstStyle>
          <a:p>
            <a:pPr eaLnBrk="1" hangingPunct="1">
              <a:spcBef>
                <a:spcPct val="50000"/>
              </a:spcBef>
            </a:pPr>
            <a:endParaRPr lang="en-US" dirty="0">
              <a:latin typeface="Calibri" pitchFamily="34" charset="0"/>
            </a:endParaRPr>
          </a:p>
        </p:txBody>
      </p:sp>
      <p:sp>
        <p:nvSpPr>
          <p:cNvPr id="2052" name="Text Box 4"/>
          <p:cNvSpPr txBox="1">
            <a:spLocks noChangeArrowheads="1"/>
          </p:cNvSpPr>
          <p:nvPr/>
        </p:nvSpPr>
        <p:spPr bwMode="auto">
          <a:xfrm>
            <a:off x="457200" y="1066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ea typeface="ＭＳ Ｐゴシック" pitchFamily="34" charset="-128"/>
              </a:defRPr>
            </a:lvl1pPr>
            <a:lvl2pPr marL="742950" indent="-285750">
              <a:defRPr sz="1400">
                <a:solidFill>
                  <a:schemeClr val="tx1"/>
                </a:solidFill>
                <a:latin typeface="Times New Roman" pitchFamily="18" charset="0"/>
                <a:ea typeface="ＭＳ Ｐゴシック" pitchFamily="34" charset="-128"/>
              </a:defRPr>
            </a:lvl2pPr>
            <a:lvl3pPr marL="1143000" indent="-228600">
              <a:defRPr sz="1400">
                <a:solidFill>
                  <a:schemeClr val="tx1"/>
                </a:solidFill>
                <a:latin typeface="Times New Roman" pitchFamily="18" charset="0"/>
                <a:ea typeface="ＭＳ Ｐゴシック" pitchFamily="34" charset="-128"/>
              </a:defRPr>
            </a:lvl3pPr>
            <a:lvl4pPr marL="1600200" indent="-228600">
              <a:defRPr sz="1400">
                <a:solidFill>
                  <a:schemeClr val="tx1"/>
                </a:solidFill>
                <a:latin typeface="Times New Roman" pitchFamily="18" charset="0"/>
                <a:ea typeface="ＭＳ Ｐゴシック" pitchFamily="34" charset="-128"/>
              </a:defRPr>
            </a:lvl4pPr>
            <a:lvl5pPr marL="2057400" indent="-228600">
              <a:defRPr sz="1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9pPr>
          </a:lstStyle>
          <a:p>
            <a:pPr eaLnBrk="1" hangingPunct="1">
              <a:spcBef>
                <a:spcPct val="50000"/>
              </a:spcBef>
            </a:pPr>
            <a:endParaRPr lang="en-US" dirty="0">
              <a:latin typeface="Calibri" pitchFamily="34" charset="0"/>
            </a:endParaRPr>
          </a:p>
        </p:txBody>
      </p:sp>
      <p:sp>
        <p:nvSpPr>
          <p:cNvPr id="2054" name="Text Box 6"/>
          <p:cNvSpPr txBox="1">
            <a:spLocks noChangeArrowheads="1"/>
          </p:cNvSpPr>
          <p:nvPr/>
        </p:nvSpPr>
        <p:spPr bwMode="auto">
          <a:xfrm>
            <a:off x="304800" y="56388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ea typeface="ＭＳ Ｐゴシック" pitchFamily="34" charset="-128"/>
              </a:defRPr>
            </a:lvl1pPr>
            <a:lvl2pPr marL="742950" indent="-285750">
              <a:defRPr sz="1400">
                <a:solidFill>
                  <a:schemeClr val="tx1"/>
                </a:solidFill>
                <a:latin typeface="Times New Roman" pitchFamily="18" charset="0"/>
                <a:ea typeface="ＭＳ Ｐゴシック" pitchFamily="34" charset="-128"/>
              </a:defRPr>
            </a:lvl2pPr>
            <a:lvl3pPr marL="1143000" indent="-228600">
              <a:defRPr sz="1400">
                <a:solidFill>
                  <a:schemeClr val="tx1"/>
                </a:solidFill>
                <a:latin typeface="Times New Roman" pitchFamily="18" charset="0"/>
                <a:ea typeface="ＭＳ Ｐゴシック" pitchFamily="34" charset="-128"/>
              </a:defRPr>
            </a:lvl3pPr>
            <a:lvl4pPr marL="1600200" indent="-228600">
              <a:defRPr sz="1400">
                <a:solidFill>
                  <a:schemeClr val="tx1"/>
                </a:solidFill>
                <a:latin typeface="Times New Roman" pitchFamily="18" charset="0"/>
                <a:ea typeface="ＭＳ Ｐゴシック" pitchFamily="34" charset="-128"/>
              </a:defRPr>
            </a:lvl4pPr>
            <a:lvl5pPr marL="2057400" indent="-228600">
              <a:defRPr sz="1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9pPr>
          </a:lstStyle>
          <a:p>
            <a:pPr eaLnBrk="1" hangingPunct="1">
              <a:spcBef>
                <a:spcPct val="50000"/>
              </a:spcBef>
            </a:pPr>
            <a:endParaRPr lang="en-US" dirty="0">
              <a:latin typeface="Calibri" pitchFamily="34" charset="0"/>
            </a:endParaRPr>
          </a:p>
        </p:txBody>
      </p:sp>
      <p:sp>
        <p:nvSpPr>
          <p:cNvPr id="2055" name="Text Box 7"/>
          <p:cNvSpPr txBox="1">
            <a:spLocks noChangeArrowheads="1"/>
          </p:cNvSpPr>
          <p:nvPr/>
        </p:nvSpPr>
        <p:spPr bwMode="auto">
          <a:xfrm>
            <a:off x="0" y="579120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ea typeface="ＭＳ Ｐゴシック" pitchFamily="34" charset="-128"/>
              </a:defRPr>
            </a:lvl1pPr>
            <a:lvl2pPr marL="742950" indent="-285750">
              <a:defRPr sz="1400">
                <a:solidFill>
                  <a:schemeClr val="tx1"/>
                </a:solidFill>
                <a:latin typeface="Times New Roman" pitchFamily="18" charset="0"/>
                <a:ea typeface="ＭＳ Ｐゴシック" pitchFamily="34" charset="-128"/>
              </a:defRPr>
            </a:lvl2pPr>
            <a:lvl3pPr marL="1143000" indent="-228600">
              <a:defRPr sz="1400">
                <a:solidFill>
                  <a:schemeClr val="tx1"/>
                </a:solidFill>
                <a:latin typeface="Times New Roman" pitchFamily="18" charset="0"/>
                <a:ea typeface="ＭＳ Ｐゴシック" pitchFamily="34" charset="-128"/>
              </a:defRPr>
            </a:lvl3pPr>
            <a:lvl4pPr marL="1600200" indent="-228600">
              <a:defRPr sz="1400">
                <a:solidFill>
                  <a:schemeClr val="tx1"/>
                </a:solidFill>
                <a:latin typeface="Times New Roman" pitchFamily="18" charset="0"/>
                <a:ea typeface="ＭＳ Ｐゴシック" pitchFamily="34" charset="-128"/>
              </a:defRPr>
            </a:lvl4pPr>
            <a:lvl5pPr marL="2057400" indent="-228600">
              <a:defRPr sz="1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Times New Roman" pitchFamily="18" charset="0"/>
                <a:ea typeface="ＭＳ Ｐゴシック" pitchFamily="34" charset="-128"/>
              </a:defRPr>
            </a:lvl9pPr>
          </a:lstStyle>
          <a:p>
            <a:pPr eaLnBrk="1" hangingPunct="1">
              <a:spcBef>
                <a:spcPct val="50000"/>
              </a:spcBef>
            </a:pPr>
            <a:endParaRPr lang="en-US" sz="1600" dirty="0">
              <a:latin typeface="Calibri" pitchFamily="34" charset="0"/>
            </a:endParaRPr>
          </a:p>
        </p:txBody>
      </p:sp>
      <p:sp>
        <p:nvSpPr>
          <p:cNvPr id="2" name="Title 1"/>
          <p:cNvSpPr>
            <a:spLocks noGrp="1"/>
          </p:cNvSpPr>
          <p:nvPr>
            <p:ph type="ctrTitle"/>
          </p:nvPr>
        </p:nvSpPr>
        <p:spPr>
          <a:xfrm>
            <a:off x="685800" y="2438400"/>
            <a:ext cx="7772400" cy="1470025"/>
          </a:xfrm>
        </p:spPr>
        <p:txBody>
          <a:bodyPr/>
          <a:lstStyle/>
          <a:p>
            <a:r>
              <a:rPr lang="en-US" sz="3200" b="1" dirty="0"/>
              <a:t>Capitalizing on New Opportunities for Systemic Improvement in Mathematics Education</a:t>
            </a:r>
            <a:r>
              <a:rPr lang="en-US" sz="3600" dirty="0"/>
              <a:t/>
            </a:r>
            <a:br>
              <a:rPr lang="en-US" sz="3600" dirty="0"/>
            </a:br>
            <a:r>
              <a:rPr lang="en-US" dirty="0"/>
              <a:t/>
            </a:r>
            <a:br>
              <a:rPr lang="en-US" dirty="0"/>
            </a:br>
            <a:endParaRPr lang="en-US" dirty="0"/>
          </a:p>
        </p:txBody>
      </p:sp>
      <p:sp>
        <p:nvSpPr>
          <p:cNvPr id="3" name="Subtitle 2"/>
          <p:cNvSpPr>
            <a:spLocks noGrp="1"/>
          </p:cNvSpPr>
          <p:nvPr>
            <p:ph type="subTitle" idx="1"/>
          </p:nvPr>
        </p:nvSpPr>
        <p:spPr>
          <a:xfrm>
            <a:off x="457200" y="4032025"/>
            <a:ext cx="8153400" cy="1752600"/>
          </a:xfrm>
        </p:spPr>
        <p:txBody>
          <a:bodyPr/>
          <a:lstStyle/>
          <a:p>
            <a:r>
              <a:rPr lang="en-US" sz="2400" b="1" dirty="0">
                <a:solidFill>
                  <a:schemeClr val="tx2"/>
                </a:solidFill>
              </a:rPr>
              <a:t>Diane J. Briars</a:t>
            </a:r>
          </a:p>
          <a:p>
            <a:r>
              <a:rPr lang="en-US" sz="2400" b="1" dirty="0" smtClean="0">
                <a:solidFill>
                  <a:schemeClr val="tx2"/>
                </a:solidFill>
              </a:rPr>
              <a:t>President</a:t>
            </a:r>
          </a:p>
          <a:p>
            <a:r>
              <a:rPr lang="en-US" sz="2400" b="1" dirty="0" smtClean="0">
                <a:solidFill>
                  <a:schemeClr val="tx2"/>
                </a:solidFill>
              </a:rPr>
              <a:t>National Council of Teachers of Mathematics</a:t>
            </a:r>
            <a:endParaRPr lang="en-US" sz="2400" b="1" dirty="0">
              <a:solidFill>
                <a:schemeClr val="tx2"/>
              </a:solidFill>
            </a:endParaRPr>
          </a:p>
          <a:p>
            <a:r>
              <a:rPr lang="en-US" sz="2400" b="1" dirty="0" smtClean="0">
                <a:solidFill>
                  <a:schemeClr val="tx2"/>
                </a:solidFill>
              </a:rPr>
              <a:t>dbriars@nctm.org</a:t>
            </a:r>
          </a:p>
          <a:p>
            <a:r>
              <a:rPr lang="en-US" sz="2400" b="1" dirty="0" smtClean="0">
                <a:solidFill>
                  <a:schemeClr val="tx2"/>
                </a:solidFill>
              </a:rPr>
              <a:t>April 14, 2016</a:t>
            </a:r>
            <a:endParaRPr lang="en-US" sz="2400" b="1" dirty="0">
              <a:solidFill>
                <a:schemeClr val="tx2"/>
              </a:solidFill>
            </a:endParaRPr>
          </a:p>
          <a:p>
            <a:endParaRPr lang="en-US" sz="2800" b="1" dirty="0">
              <a:solidFill>
                <a:schemeClr val="tx2"/>
              </a:solidFill>
            </a:endParaRPr>
          </a:p>
        </p:txBody>
      </p:sp>
    </p:spTree>
    <p:extLst>
      <p:ext uri="{BB962C8B-B14F-4D97-AF65-F5344CB8AC3E}">
        <p14:creationId xmlns:p14="http://schemas.microsoft.com/office/powerpoint/2010/main" val="8498003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57200" y="274638"/>
            <a:ext cx="7620000" cy="1143000"/>
          </a:xfrm>
        </p:spPr>
        <p:txBody>
          <a:bodyPr>
            <a:normAutofit/>
          </a:bodyPr>
          <a:lstStyle/>
          <a:p>
            <a:r>
              <a:rPr lang="en-US" sz="4400" b="1" i="1" dirty="0" smtClean="0"/>
              <a:t>McDonald’s </a:t>
            </a:r>
            <a:r>
              <a:rPr lang="en-US" sz="4400" b="1" i="1" dirty="0"/>
              <a:t>Claim</a:t>
            </a:r>
            <a:endParaRPr lang="en-US" sz="4000" i="1" dirty="0"/>
          </a:p>
        </p:txBody>
      </p:sp>
      <p:sp>
        <p:nvSpPr>
          <p:cNvPr id="38917" name="Rectangle 3"/>
          <p:cNvSpPr>
            <a:spLocks noGrp="1" noChangeArrowheads="1"/>
          </p:cNvSpPr>
          <p:nvPr>
            <p:ph idx="1"/>
          </p:nvPr>
        </p:nvSpPr>
        <p:spPr>
          <a:xfrm>
            <a:off x="457200" y="1828800"/>
            <a:ext cx="8229600" cy="3886200"/>
          </a:xfrm>
          <a:ln>
            <a:solidFill>
              <a:schemeClr val="tx1"/>
            </a:solidFill>
          </a:ln>
        </p:spPr>
        <p:txBody>
          <a:bodyPr/>
          <a:lstStyle/>
          <a:p>
            <a:pPr marL="0" indent="0" algn="ctr" eaLnBrk="1" hangingPunct="1">
              <a:buFontTx/>
              <a:buNone/>
            </a:pPr>
            <a:endParaRPr lang="en-US" sz="300" b="1" i="1" dirty="0" smtClean="0"/>
          </a:p>
          <a:p>
            <a:pPr marL="0" indent="0" algn="ctr" eaLnBrk="1" hangingPunct="1">
              <a:spcBef>
                <a:spcPct val="50000"/>
              </a:spcBef>
              <a:buFontTx/>
              <a:buNone/>
            </a:pPr>
            <a:r>
              <a:rPr lang="en-US" sz="2400" dirty="0" smtClean="0"/>
              <a:t>Wikipedia reports that 8% of all Americans eat at McDonald’s every day.</a:t>
            </a:r>
          </a:p>
          <a:p>
            <a:pPr marL="0" indent="0" algn="ctr" eaLnBrk="1" hangingPunct="1">
              <a:buFontTx/>
              <a:buNone/>
            </a:pPr>
            <a:r>
              <a:rPr lang="en-US" sz="2400" dirty="0" smtClean="0"/>
              <a:t>320 million Americans and 14,350 McDonald’s…</a:t>
            </a:r>
          </a:p>
          <a:p>
            <a:pPr marL="0" indent="0" algn="ctr" eaLnBrk="1" hangingPunct="1">
              <a:buFontTx/>
              <a:buNone/>
            </a:pPr>
            <a:r>
              <a:rPr lang="en-US" sz="2400" dirty="0" smtClean="0"/>
              <a:t>Could the Wikipedia report be true? </a:t>
            </a:r>
          </a:p>
          <a:p>
            <a:pPr marL="0" indent="0" algn="ctr" eaLnBrk="1" hangingPunct="1">
              <a:buFontTx/>
              <a:buNone/>
            </a:pPr>
            <a:r>
              <a:rPr lang="en-US" sz="2400" dirty="0" smtClean="0"/>
              <a:t>Create a mathematical argument to justify your position. </a:t>
            </a:r>
          </a:p>
          <a:p>
            <a:pPr marL="0" indent="0" algn="ctr" eaLnBrk="1" hangingPunct="1">
              <a:buFontTx/>
              <a:buNone/>
            </a:pPr>
            <a:r>
              <a:rPr lang="en-US" sz="2400" dirty="0" smtClean="0"/>
              <a:t>If you believe the claim is not true, determine a reasonable percentage.</a:t>
            </a:r>
          </a:p>
        </p:txBody>
      </p:sp>
      <p:pic>
        <p:nvPicPr>
          <p:cNvPr id="389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6642"/>
            <a:ext cx="14351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96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57200" y="274638"/>
            <a:ext cx="7620000" cy="1143000"/>
          </a:xfrm>
        </p:spPr>
        <p:txBody>
          <a:bodyPr>
            <a:normAutofit/>
          </a:bodyPr>
          <a:lstStyle/>
          <a:p>
            <a:r>
              <a:rPr lang="en-US" sz="4400" b="1" i="1" dirty="0" smtClean="0"/>
              <a:t>McDonald’s </a:t>
            </a:r>
            <a:r>
              <a:rPr lang="en-US" sz="4400" b="1" i="1" dirty="0"/>
              <a:t>Claim</a:t>
            </a:r>
            <a:endParaRPr lang="en-US" sz="4000" i="1" dirty="0"/>
          </a:p>
        </p:txBody>
      </p:sp>
      <p:pic>
        <p:nvPicPr>
          <p:cNvPr id="389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6642"/>
            <a:ext cx="14351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pPr marL="0" indent="0">
              <a:buNone/>
            </a:pPr>
            <a:r>
              <a:rPr lang="en-US" sz="2400" dirty="0" smtClean="0"/>
              <a:t>Calculations:</a:t>
            </a:r>
          </a:p>
          <a:p>
            <a:r>
              <a:rPr lang="en-US" sz="2000" dirty="0" smtClean="0"/>
              <a:t>8% of 320 million people/day = 25.6 million people/day</a:t>
            </a:r>
          </a:p>
          <a:p>
            <a:r>
              <a:rPr lang="en-US" sz="2000" dirty="0" smtClean="0"/>
              <a:t>25.6 million people</a:t>
            </a:r>
            <a:r>
              <a:rPr lang="en-US" sz="2000" dirty="0"/>
              <a:t> ÷ </a:t>
            </a:r>
            <a:r>
              <a:rPr lang="en-US" sz="2000" dirty="0" smtClean="0"/>
              <a:t>14,350 McDonald’s </a:t>
            </a:r>
            <a:br>
              <a:rPr lang="en-US" sz="2000" dirty="0" smtClean="0"/>
            </a:br>
            <a:r>
              <a:rPr lang="en-US" sz="2000" dirty="0" smtClean="0"/>
              <a:t>= 1,784 people/McDonald’s/day </a:t>
            </a:r>
            <a:br>
              <a:rPr lang="en-US" sz="2000" dirty="0" smtClean="0"/>
            </a:br>
            <a:r>
              <a:rPr lang="en-US" sz="2000" dirty="0" smtClean="0"/>
              <a:t>≈ 2,000 people/McDonald’s/day</a:t>
            </a:r>
          </a:p>
          <a:p>
            <a:endParaRPr lang="en-US" sz="1050" dirty="0"/>
          </a:p>
          <a:p>
            <a:pPr marL="0" indent="0">
              <a:buNone/>
            </a:pPr>
            <a:r>
              <a:rPr lang="en-US" sz="2400" dirty="0" smtClean="0"/>
              <a:t>Discussion: Assumptions/Definitions</a:t>
            </a:r>
            <a:endParaRPr lang="en-US" sz="2000" dirty="0" smtClean="0"/>
          </a:p>
          <a:p>
            <a:r>
              <a:rPr lang="en-US" sz="2000" dirty="0" smtClean="0"/>
              <a:t>What does it mean to “eat at”?</a:t>
            </a:r>
          </a:p>
          <a:p>
            <a:r>
              <a:rPr lang="en-US" sz="2000" dirty="0" smtClean="0"/>
              <a:t>What does “8% ..  eat at everyday”?</a:t>
            </a:r>
          </a:p>
          <a:p>
            <a:r>
              <a:rPr lang="en-US" sz="2000" dirty="0" smtClean="0"/>
              <a:t># of hours a typical McDonald’s is open each day</a:t>
            </a:r>
          </a:p>
          <a:p>
            <a:r>
              <a:rPr lang="en-US" sz="2000" dirty="0" smtClean="0"/>
              <a:t># of registers, # of drive-thru lanes</a:t>
            </a:r>
          </a:p>
          <a:p>
            <a:r>
              <a:rPr lang="en-US" sz="2000" dirty="0" smtClean="0"/>
              <a:t>Americans eating in McDonald’s outside of the US?</a:t>
            </a:r>
          </a:p>
          <a:p>
            <a:endParaRPr lang="en-US" sz="2000" dirty="0"/>
          </a:p>
        </p:txBody>
      </p:sp>
    </p:spTree>
    <p:extLst>
      <p:ext uri="{BB962C8B-B14F-4D97-AF65-F5344CB8AC3E}">
        <p14:creationId xmlns:p14="http://schemas.microsoft.com/office/powerpoint/2010/main" val="31338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dirty="0" smtClean="0"/>
              <a:t>McDonald’s Claim Problem</a:t>
            </a:r>
          </a:p>
        </p:txBody>
      </p:sp>
      <p:sp>
        <p:nvSpPr>
          <p:cNvPr id="43012" name="Rectangle 3"/>
          <p:cNvSpPr>
            <a:spLocks noGrp="1" noChangeArrowheads="1"/>
          </p:cNvSpPr>
          <p:nvPr>
            <p:ph idx="1"/>
          </p:nvPr>
        </p:nvSpPr>
        <p:spPr>
          <a:xfrm>
            <a:off x="914400" y="1763713"/>
            <a:ext cx="8001000" cy="4348162"/>
          </a:xfrm>
        </p:spPr>
        <p:txBody>
          <a:bodyPr/>
          <a:lstStyle/>
          <a:p>
            <a:pPr marL="0" indent="0" eaLnBrk="1" hangingPunct="1">
              <a:buNone/>
            </a:pPr>
            <a:endParaRPr lang="en-US" dirty="0" smtClean="0"/>
          </a:p>
          <a:p>
            <a:pPr marL="609600" indent="-609600"/>
            <a:r>
              <a:rPr lang="en-US" dirty="0"/>
              <a:t>What mathematics </a:t>
            </a:r>
            <a:r>
              <a:rPr lang="en-US" i="1" dirty="0">
                <a:solidFill>
                  <a:srgbClr val="A31C12"/>
                </a:solidFill>
              </a:rPr>
              <a:t>content</a:t>
            </a:r>
            <a:r>
              <a:rPr lang="en-US" dirty="0"/>
              <a:t> is needed to complete the task</a:t>
            </a:r>
            <a:r>
              <a:rPr lang="en-US" dirty="0" smtClean="0"/>
              <a:t>?</a:t>
            </a:r>
          </a:p>
          <a:p>
            <a:pPr marL="0" indent="0">
              <a:buNone/>
            </a:pPr>
            <a:endParaRPr lang="en-US" dirty="0"/>
          </a:p>
          <a:p>
            <a:pPr marL="609600" indent="-609600" eaLnBrk="1" hangingPunct="1"/>
            <a:r>
              <a:rPr lang="en-US" dirty="0" smtClean="0"/>
              <a:t>Which mathematical </a:t>
            </a:r>
            <a:r>
              <a:rPr lang="en-US" i="1" dirty="0" smtClean="0">
                <a:solidFill>
                  <a:srgbClr val="A31C12"/>
                </a:solidFill>
              </a:rPr>
              <a:t>practices </a:t>
            </a:r>
            <a:r>
              <a:rPr lang="en-US" dirty="0" smtClean="0"/>
              <a:t>are needed to complete the task?</a:t>
            </a:r>
          </a:p>
          <a:p>
            <a:pPr marL="609600" indent="-609600" eaLnBrk="1" hangingPunct="1">
              <a:buFontTx/>
              <a:buNone/>
            </a:pPr>
            <a:endParaRPr lang="en-US" dirty="0" smtClean="0"/>
          </a:p>
          <a:p>
            <a:pPr marL="990600" lvl="1" indent="-533400" eaLnBrk="1" hangingPunct="1">
              <a:buFont typeface="Arial" pitchFamily="34" charset="0"/>
              <a:buChar char="•"/>
            </a:pPr>
            <a:endParaRPr lang="en-US" dirty="0" smtClean="0"/>
          </a:p>
          <a:p>
            <a:pPr marL="609600" indent="-609600" eaLnBrk="1" hangingPunct="1"/>
            <a:endParaRPr lang="en-US" dirty="0" smtClean="0"/>
          </a:p>
        </p:txBody>
      </p:sp>
    </p:spTree>
    <p:extLst>
      <p:ext uri="{BB962C8B-B14F-4D97-AF65-F5344CB8AC3E}">
        <p14:creationId xmlns:p14="http://schemas.microsoft.com/office/powerpoint/2010/main" val="3594428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228600"/>
            <a:ext cx="7717810" cy="1143000"/>
          </a:xfrm>
        </p:spPr>
        <p:txBody>
          <a:bodyPr>
            <a:normAutofit/>
          </a:bodyPr>
          <a:lstStyle/>
          <a:p>
            <a:pPr eaLnBrk="1" hangingPunct="1"/>
            <a:r>
              <a:rPr lang="en-US" sz="2800" b="1" dirty="0" smtClean="0"/>
              <a:t>Standards for Mathematical Practice</a:t>
            </a:r>
          </a:p>
        </p:txBody>
      </p:sp>
      <p:sp>
        <p:nvSpPr>
          <p:cNvPr id="31747" name="Rectangle 3"/>
          <p:cNvSpPr>
            <a:spLocks noGrp="1" noChangeArrowheads="1"/>
          </p:cNvSpPr>
          <p:nvPr>
            <p:ph idx="1"/>
          </p:nvPr>
        </p:nvSpPr>
        <p:spPr>
          <a:xfrm>
            <a:off x="533400" y="1600200"/>
            <a:ext cx="7908878" cy="4525963"/>
          </a:xfrm>
        </p:spPr>
        <p:txBody>
          <a:bodyPr>
            <a:noAutofit/>
          </a:bodyPr>
          <a:lstStyle/>
          <a:p>
            <a:pPr marL="990600" lvl="1" indent="-533400" eaLnBrk="1" hangingPunct="1">
              <a:lnSpc>
                <a:spcPct val="85000"/>
              </a:lnSpc>
              <a:spcAft>
                <a:spcPct val="10000"/>
              </a:spcAft>
              <a:buFontTx/>
              <a:buAutoNum type="arabicPeriod"/>
            </a:pPr>
            <a:r>
              <a:rPr lang="en-US" sz="2400" dirty="0" smtClean="0">
                <a:solidFill>
                  <a:srgbClr val="002060"/>
                </a:solidFill>
              </a:rPr>
              <a:t>Make sense of problems and persevere in solving them.</a:t>
            </a:r>
          </a:p>
          <a:p>
            <a:pPr marL="990600" lvl="1" indent="-533400" eaLnBrk="1" hangingPunct="1">
              <a:lnSpc>
                <a:spcPct val="85000"/>
              </a:lnSpc>
              <a:spcAft>
                <a:spcPct val="10000"/>
              </a:spcAft>
              <a:buFontTx/>
              <a:buAutoNum type="arabicPeriod"/>
            </a:pPr>
            <a:r>
              <a:rPr lang="en-US" sz="2400" dirty="0" smtClean="0">
                <a:solidFill>
                  <a:srgbClr val="002060"/>
                </a:solidFill>
              </a:rPr>
              <a:t>Reason abstractly and quantitatively.</a:t>
            </a:r>
          </a:p>
          <a:p>
            <a:pPr marL="990600" lvl="1" indent="-533400" eaLnBrk="1" hangingPunct="1">
              <a:lnSpc>
                <a:spcPct val="85000"/>
              </a:lnSpc>
              <a:spcAft>
                <a:spcPct val="10000"/>
              </a:spcAft>
              <a:buFontTx/>
              <a:buAutoNum type="arabicPeriod"/>
            </a:pPr>
            <a:r>
              <a:rPr lang="en-US" sz="2400" dirty="0" smtClean="0">
                <a:solidFill>
                  <a:srgbClr val="002060"/>
                </a:solidFill>
              </a:rPr>
              <a:t>Construct viable arguments and critique the reasoning of others.</a:t>
            </a:r>
          </a:p>
          <a:p>
            <a:pPr marL="990600" lvl="1" indent="-533400" eaLnBrk="1" hangingPunct="1">
              <a:lnSpc>
                <a:spcPct val="85000"/>
              </a:lnSpc>
              <a:spcAft>
                <a:spcPct val="10000"/>
              </a:spcAft>
              <a:buFontTx/>
              <a:buAutoNum type="arabicPeriod"/>
            </a:pPr>
            <a:r>
              <a:rPr lang="en-US" sz="2400" dirty="0" smtClean="0">
                <a:solidFill>
                  <a:srgbClr val="002060"/>
                </a:solidFill>
              </a:rPr>
              <a:t>Model with mathematics. </a:t>
            </a:r>
          </a:p>
          <a:p>
            <a:pPr marL="990600" lvl="1" indent="-533400" eaLnBrk="1" hangingPunct="1">
              <a:lnSpc>
                <a:spcPct val="85000"/>
              </a:lnSpc>
              <a:spcAft>
                <a:spcPct val="10000"/>
              </a:spcAft>
              <a:buFontTx/>
              <a:buAutoNum type="arabicPeriod"/>
            </a:pPr>
            <a:r>
              <a:rPr lang="en-US" sz="2400" dirty="0" smtClean="0">
                <a:solidFill>
                  <a:srgbClr val="002060"/>
                </a:solidFill>
              </a:rPr>
              <a:t>Use appropriate tools strategically.</a:t>
            </a:r>
          </a:p>
          <a:p>
            <a:pPr marL="990600" lvl="1" indent="-533400" eaLnBrk="1" hangingPunct="1">
              <a:lnSpc>
                <a:spcPct val="85000"/>
              </a:lnSpc>
              <a:spcAft>
                <a:spcPct val="10000"/>
              </a:spcAft>
              <a:buFontTx/>
              <a:buAutoNum type="arabicPeriod"/>
            </a:pPr>
            <a:r>
              <a:rPr lang="en-US" sz="2400" dirty="0" smtClean="0">
                <a:solidFill>
                  <a:srgbClr val="002060"/>
                </a:solidFill>
              </a:rPr>
              <a:t>Attend to precision.</a:t>
            </a:r>
          </a:p>
          <a:p>
            <a:pPr marL="990600" lvl="1" indent="-533400" eaLnBrk="1" hangingPunct="1">
              <a:lnSpc>
                <a:spcPct val="85000"/>
              </a:lnSpc>
              <a:spcAft>
                <a:spcPct val="10000"/>
              </a:spcAft>
              <a:buFontTx/>
              <a:buAutoNum type="arabicPeriod"/>
            </a:pPr>
            <a:r>
              <a:rPr lang="en-US" sz="2400" dirty="0" smtClean="0">
                <a:solidFill>
                  <a:srgbClr val="002060"/>
                </a:solidFill>
              </a:rPr>
              <a:t>Look for and make use of structure.</a:t>
            </a:r>
          </a:p>
          <a:p>
            <a:pPr marL="990600" lvl="1" indent="-533400" eaLnBrk="1" hangingPunct="1">
              <a:lnSpc>
                <a:spcPct val="85000"/>
              </a:lnSpc>
              <a:spcAft>
                <a:spcPct val="10000"/>
              </a:spcAft>
              <a:buFontTx/>
              <a:buAutoNum type="arabicPeriod"/>
            </a:pPr>
            <a:r>
              <a:rPr lang="en-US" sz="2400" dirty="0" smtClean="0">
                <a:solidFill>
                  <a:srgbClr val="002060"/>
                </a:solidFill>
              </a:rPr>
              <a:t>Look for and express regularity in repeated reasoning.</a:t>
            </a:r>
          </a:p>
        </p:txBody>
      </p:sp>
    </p:spTree>
    <p:extLst>
      <p:ext uri="{BB962C8B-B14F-4D97-AF65-F5344CB8AC3E}">
        <p14:creationId xmlns:p14="http://schemas.microsoft.com/office/powerpoint/2010/main" val="677189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228600" y="274638"/>
            <a:ext cx="8458200" cy="1143000"/>
          </a:xfrm>
        </p:spPr>
        <p:txBody>
          <a:bodyPr>
            <a:normAutofit/>
          </a:bodyPr>
          <a:lstStyle/>
          <a:p>
            <a:pPr eaLnBrk="1" hangingPunct="1"/>
            <a:r>
              <a:rPr lang="en-US" sz="2800" b="1" dirty="0" smtClean="0"/>
              <a:t>Standards for Mathematical Practice</a:t>
            </a:r>
          </a:p>
        </p:txBody>
      </p:sp>
      <p:sp>
        <p:nvSpPr>
          <p:cNvPr id="44038" name="Rectangle 5"/>
          <p:cNvSpPr>
            <a:spLocks noGrp="1" noChangeArrowheads="1"/>
          </p:cNvSpPr>
          <p:nvPr>
            <p:ph sz="half" idx="1"/>
          </p:nvPr>
        </p:nvSpPr>
        <p:spPr/>
        <p:txBody>
          <a:bodyPr>
            <a:normAutofit fontScale="92500" lnSpcReduction="10000"/>
          </a:bodyPr>
          <a:lstStyle/>
          <a:p>
            <a:pPr eaLnBrk="1" hangingPunct="1">
              <a:spcBef>
                <a:spcPct val="40000"/>
              </a:spcBef>
              <a:buFontTx/>
              <a:buNone/>
            </a:pPr>
            <a:r>
              <a:rPr lang="en-US" sz="2400" b="1" dirty="0" smtClean="0"/>
              <a:t>SMP 4: Model with Mathematics</a:t>
            </a:r>
            <a:endParaRPr lang="en-US" sz="1400" b="1" dirty="0" smtClean="0"/>
          </a:p>
          <a:p>
            <a:pPr eaLnBrk="1" hangingPunct="1"/>
            <a:r>
              <a:rPr lang="en-US" sz="2000" dirty="0" smtClean="0"/>
              <a:t>Make assumptions and approximations to simplify a complicated situation</a:t>
            </a:r>
          </a:p>
          <a:p>
            <a:pPr eaLnBrk="1" hangingPunct="1"/>
            <a:r>
              <a:rPr lang="en-US" sz="2000" dirty="0" smtClean="0"/>
              <a:t>Identify important quantities in a practical situation</a:t>
            </a:r>
          </a:p>
          <a:p>
            <a:pPr eaLnBrk="1" hangingPunct="1"/>
            <a:r>
              <a:rPr lang="en-US" sz="2000" dirty="0" smtClean="0"/>
              <a:t>Analyze relationships mathematically to draw conclusions</a:t>
            </a:r>
          </a:p>
          <a:p>
            <a:pPr eaLnBrk="1" hangingPunct="1"/>
            <a:r>
              <a:rPr lang="en-US" sz="2000" dirty="0" smtClean="0"/>
              <a:t>Interpret their mathematical results in the context of the situation</a:t>
            </a:r>
          </a:p>
          <a:p>
            <a:pPr eaLnBrk="1" hangingPunct="1"/>
            <a:r>
              <a:rPr lang="en-US" sz="2000" dirty="0" smtClean="0"/>
              <a:t>Reflect on whether the results make sense.</a:t>
            </a:r>
          </a:p>
        </p:txBody>
      </p:sp>
      <p:sp>
        <p:nvSpPr>
          <p:cNvPr id="44037" name="Rectangle 3"/>
          <p:cNvSpPr>
            <a:spLocks noGrp="1" noChangeArrowheads="1"/>
          </p:cNvSpPr>
          <p:nvPr>
            <p:ph sz="half" idx="2"/>
          </p:nvPr>
        </p:nvSpPr>
        <p:spPr/>
        <p:txBody>
          <a:bodyPr>
            <a:normAutofit fontScale="92500" lnSpcReduction="10000"/>
          </a:bodyPr>
          <a:lstStyle/>
          <a:p>
            <a:pPr marL="347663" indent="-347663" eaLnBrk="1" hangingPunct="1">
              <a:buFontTx/>
              <a:buNone/>
            </a:pPr>
            <a:r>
              <a:rPr lang="en-US" sz="2400" b="1" dirty="0" smtClean="0"/>
              <a:t>SMP 3. Construct viable arguments and critique the reasoning of others</a:t>
            </a:r>
            <a:r>
              <a:rPr lang="en-US" sz="1800" b="1" dirty="0" smtClean="0"/>
              <a:t> </a:t>
            </a:r>
          </a:p>
          <a:p>
            <a:pPr marL="347663" indent="-347663" eaLnBrk="1" hangingPunct="1"/>
            <a:r>
              <a:rPr lang="en-US" sz="2000" dirty="0" smtClean="0"/>
              <a:t>Make conjectures</a:t>
            </a:r>
          </a:p>
          <a:p>
            <a:pPr marL="347663" indent="-347663" eaLnBrk="1" hangingPunct="1"/>
            <a:r>
              <a:rPr lang="en-US" sz="2000" dirty="0" smtClean="0"/>
              <a:t>Justify their conclusions and communicate them to others</a:t>
            </a:r>
          </a:p>
          <a:p>
            <a:pPr marL="347663" indent="-347663" eaLnBrk="1" hangingPunct="1"/>
            <a:r>
              <a:rPr lang="en-US" sz="2000" dirty="0" smtClean="0"/>
              <a:t>Recognize and use counterexamples</a:t>
            </a:r>
          </a:p>
          <a:p>
            <a:pPr marL="347663" indent="-347663" eaLnBrk="1" hangingPunct="1"/>
            <a:r>
              <a:rPr lang="en-US" sz="2000" dirty="0" smtClean="0"/>
              <a:t>Compare the effectiveness of two plausible arguments  </a:t>
            </a:r>
          </a:p>
          <a:p>
            <a:pPr marL="347663" indent="-347663" eaLnBrk="1" hangingPunct="1"/>
            <a:r>
              <a:rPr lang="en-US" sz="2000" dirty="0" smtClean="0"/>
              <a:t>Listen and respond to the arguments of others for sense making and clarity</a:t>
            </a:r>
          </a:p>
        </p:txBody>
      </p:sp>
    </p:spTree>
    <p:extLst>
      <p:ext uri="{BB962C8B-B14F-4D97-AF65-F5344CB8AC3E}">
        <p14:creationId xmlns:p14="http://schemas.microsoft.com/office/powerpoint/2010/main" val="189053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29857"/>
            <a:ext cx="8229600" cy="1143000"/>
          </a:xfrm>
        </p:spPr>
        <p:txBody>
          <a:bodyPr/>
          <a:lstStyle/>
          <a:p>
            <a:r>
              <a:rPr lang="en-US" sz="2800" dirty="0"/>
              <a:t>Guidelines for Assessment and Instruction in Mathematical Modeling Education (</a:t>
            </a:r>
            <a:r>
              <a:rPr lang="en-US" sz="2800" dirty="0" smtClean="0"/>
              <a:t>GAIMME)</a:t>
            </a:r>
            <a:endParaRPr lang="en-US" sz="2800" dirty="0"/>
          </a:p>
        </p:txBody>
      </p:sp>
      <p:sp>
        <p:nvSpPr>
          <p:cNvPr id="3" name="Content Placeholder 2"/>
          <p:cNvSpPr>
            <a:spLocks noGrp="1"/>
          </p:cNvSpPr>
          <p:nvPr>
            <p:ph idx="1"/>
          </p:nvPr>
        </p:nvSpPr>
        <p:spPr>
          <a:xfrm>
            <a:off x="4495800" y="1828800"/>
            <a:ext cx="4419600" cy="4525963"/>
          </a:xfrm>
        </p:spPr>
        <p:txBody>
          <a:bodyPr/>
          <a:lstStyle/>
          <a:p>
            <a:pPr>
              <a:spcBef>
                <a:spcPts val="0"/>
              </a:spcBef>
            </a:pPr>
            <a:r>
              <a:rPr lang="en-US" sz="2800" dirty="0" smtClean="0"/>
              <a:t>What is mathematical modeling?</a:t>
            </a:r>
          </a:p>
          <a:p>
            <a:pPr>
              <a:spcBef>
                <a:spcPts val="0"/>
              </a:spcBef>
            </a:pPr>
            <a:endParaRPr lang="en-US" sz="2800" dirty="0" smtClean="0"/>
          </a:p>
          <a:p>
            <a:pPr>
              <a:spcBef>
                <a:spcPts val="0"/>
              </a:spcBef>
            </a:pPr>
            <a:r>
              <a:rPr lang="en-US" sz="2800" dirty="0" smtClean="0"/>
              <a:t>What does it look like in pK-8, high school, and college?</a:t>
            </a:r>
          </a:p>
          <a:p>
            <a:pPr>
              <a:spcBef>
                <a:spcPts val="0"/>
              </a:spcBef>
            </a:pPr>
            <a:endParaRPr lang="en-US" sz="2800" dirty="0"/>
          </a:p>
          <a:p>
            <a:pPr>
              <a:spcBef>
                <a:spcPts val="0"/>
              </a:spcBef>
            </a:pPr>
            <a:r>
              <a:rPr lang="en-US" sz="2800" dirty="0" smtClean="0"/>
              <a:t>Appendices with resources and examples</a:t>
            </a:r>
            <a:endParaRPr lang="en-US" sz="2800" dirty="0"/>
          </a:p>
        </p:txBody>
      </p:sp>
      <p:pic>
        <p:nvPicPr>
          <p:cNvPr id="4" name="Picture 3"/>
          <p:cNvPicPr>
            <a:picLocks noChangeAspect="1"/>
          </p:cNvPicPr>
          <p:nvPr/>
        </p:nvPicPr>
        <p:blipFill>
          <a:blip r:embed="rId3"/>
          <a:stretch>
            <a:fillRect/>
          </a:stretch>
        </p:blipFill>
        <p:spPr>
          <a:xfrm>
            <a:off x="914400" y="1752600"/>
            <a:ext cx="3139158" cy="4023360"/>
          </a:xfrm>
          <a:prstGeom prst="rect">
            <a:avLst/>
          </a:prstGeom>
        </p:spPr>
      </p:pic>
    </p:spTree>
    <p:extLst>
      <p:ext uri="{BB962C8B-B14F-4D97-AF65-F5344CB8AC3E}">
        <p14:creationId xmlns:p14="http://schemas.microsoft.com/office/powerpoint/2010/main" val="755282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857"/>
            <a:ext cx="8991600" cy="1143000"/>
          </a:xfrm>
        </p:spPr>
        <p:txBody>
          <a:bodyPr/>
          <a:lstStyle/>
          <a:p>
            <a:pPr marL="0" indent="0">
              <a:spcBef>
                <a:spcPts val="0"/>
              </a:spcBef>
              <a:buNone/>
            </a:pPr>
            <a:r>
              <a:rPr lang="en-US" sz="3200" dirty="0"/>
              <a:t>What is </a:t>
            </a:r>
            <a:r>
              <a:rPr lang="en-US" sz="3200" dirty="0" smtClean="0"/>
              <a:t>Mathematical Modeling</a:t>
            </a:r>
            <a:r>
              <a:rPr lang="en-US" sz="3200" dirty="0"/>
              <a:t>?</a:t>
            </a:r>
          </a:p>
        </p:txBody>
      </p:sp>
      <p:sp>
        <p:nvSpPr>
          <p:cNvPr id="3" name="Content Placeholder 2"/>
          <p:cNvSpPr>
            <a:spLocks noGrp="1"/>
          </p:cNvSpPr>
          <p:nvPr>
            <p:ph idx="1"/>
          </p:nvPr>
        </p:nvSpPr>
        <p:spPr>
          <a:xfrm>
            <a:off x="495300" y="1905000"/>
            <a:ext cx="8153400" cy="4525963"/>
          </a:xfrm>
        </p:spPr>
        <p:txBody>
          <a:bodyPr/>
          <a:lstStyle/>
          <a:p>
            <a:pPr marL="0" indent="0" algn="ctr">
              <a:lnSpc>
                <a:spcPct val="150000"/>
              </a:lnSpc>
              <a:spcBef>
                <a:spcPts val="0"/>
              </a:spcBef>
              <a:buNone/>
            </a:pPr>
            <a:r>
              <a:rPr lang="en-US" sz="2800" dirty="0" smtClean="0"/>
              <a:t>Mathematical modeling is a process that uses mathematics to represent, analyze, make predictions or otherwise provide insight into real-world phenomena.</a:t>
            </a:r>
          </a:p>
        </p:txBody>
      </p:sp>
      <p:pic>
        <p:nvPicPr>
          <p:cNvPr id="4" name="Picture 3"/>
          <p:cNvPicPr>
            <a:picLocks noChangeAspect="1"/>
          </p:cNvPicPr>
          <p:nvPr/>
        </p:nvPicPr>
        <p:blipFill>
          <a:blip r:embed="rId3"/>
          <a:stretch>
            <a:fillRect/>
          </a:stretch>
        </p:blipFill>
        <p:spPr>
          <a:xfrm>
            <a:off x="7773888" y="5181600"/>
            <a:ext cx="1141512" cy="1463040"/>
          </a:xfrm>
          <a:prstGeom prst="rect">
            <a:avLst/>
          </a:prstGeom>
        </p:spPr>
      </p:pic>
    </p:spTree>
    <p:extLst>
      <p:ext uri="{BB962C8B-B14F-4D97-AF65-F5344CB8AC3E}">
        <p14:creationId xmlns:p14="http://schemas.microsoft.com/office/powerpoint/2010/main" val="2136963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857"/>
            <a:ext cx="8991600" cy="1143000"/>
          </a:xfrm>
        </p:spPr>
        <p:txBody>
          <a:bodyPr/>
          <a:lstStyle/>
          <a:p>
            <a:pPr marL="0" indent="0">
              <a:spcBef>
                <a:spcPts val="0"/>
              </a:spcBef>
              <a:buNone/>
            </a:pPr>
            <a:r>
              <a:rPr lang="en-US" sz="3200" dirty="0"/>
              <a:t>What is </a:t>
            </a:r>
            <a:r>
              <a:rPr lang="en-US" sz="3200" dirty="0" smtClean="0"/>
              <a:t>Mathematical Modeling</a:t>
            </a:r>
            <a:r>
              <a:rPr lang="en-US" sz="3200" dirty="0"/>
              <a:t>?</a:t>
            </a:r>
          </a:p>
        </p:txBody>
      </p:sp>
      <p:sp>
        <p:nvSpPr>
          <p:cNvPr id="3" name="Content Placeholder 2"/>
          <p:cNvSpPr>
            <a:spLocks noGrp="1"/>
          </p:cNvSpPr>
          <p:nvPr>
            <p:ph idx="1"/>
          </p:nvPr>
        </p:nvSpPr>
        <p:spPr>
          <a:xfrm>
            <a:off x="685800" y="1524000"/>
            <a:ext cx="7620000" cy="4525963"/>
          </a:xfrm>
        </p:spPr>
        <p:txBody>
          <a:bodyPr/>
          <a:lstStyle/>
          <a:p>
            <a:pPr marL="0" indent="0">
              <a:spcBef>
                <a:spcPts val="0"/>
              </a:spcBef>
              <a:buNone/>
            </a:pPr>
            <a:r>
              <a:rPr lang="en-US" sz="2800" dirty="0" smtClean="0"/>
              <a:t>Mathematical modeling is a process made up of the following components:</a:t>
            </a:r>
          </a:p>
          <a:p>
            <a:pPr>
              <a:spcBef>
                <a:spcPts val="1200"/>
              </a:spcBef>
              <a:spcAft>
                <a:spcPts val="0"/>
              </a:spcAft>
            </a:pPr>
            <a:r>
              <a:rPr lang="en-US" sz="2400" dirty="0" smtClean="0"/>
              <a:t>Identify the problem</a:t>
            </a:r>
          </a:p>
          <a:p>
            <a:pPr>
              <a:spcBef>
                <a:spcPts val="1200"/>
              </a:spcBef>
              <a:spcAft>
                <a:spcPts val="0"/>
              </a:spcAft>
            </a:pPr>
            <a:r>
              <a:rPr lang="en-US" sz="2400" dirty="0" smtClean="0"/>
              <a:t>Make assumptions and identify variables</a:t>
            </a:r>
          </a:p>
          <a:p>
            <a:pPr>
              <a:spcBef>
                <a:spcPts val="1200"/>
              </a:spcBef>
              <a:spcAft>
                <a:spcPts val="0"/>
              </a:spcAft>
            </a:pPr>
            <a:r>
              <a:rPr lang="en-US" sz="2400" dirty="0" smtClean="0"/>
              <a:t>Do the math</a:t>
            </a:r>
          </a:p>
          <a:p>
            <a:pPr>
              <a:spcBef>
                <a:spcPts val="1200"/>
              </a:spcBef>
              <a:spcAft>
                <a:spcPts val="0"/>
              </a:spcAft>
            </a:pPr>
            <a:r>
              <a:rPr lang="en-US" sz="2400" dirty="0" smtClean="0"/>
              <a:t>Analyze and assess the solution</a:t>
            </a:r>
          </a:p>
          <a:p>
            <a:pPr>
              <a:spcBef>
                <a:spcPts val="1200"/>
              </a:spcBef>
              <a:spcAft>
                <a:spcPts val="0"/>
              </a:spcAft>
            </a:pPr>
            <a:r>
              <a:rPr lang="en-US" sz="2400" dirty="0" smtClean="0"/>
              <a:t>Iterate</a:t>
            </a:r>
          </a:p>
          <a:p>
            <a:pPr>
              <a:spcBef>
                <a:spcPts val="1200"/>
              </a:spcBef>
              <a:spcAft>
                <a:spcPts val="0"/>
              </a:spcAft>
            </a:pPr>
            <a:r>
              <a:rPr lang="en-US" sz="2400" dirty="0" smtClean="0"/>
              <a:t>Implement the model</a:t>
            </a:r>
          </a:p>
        </p:txBody>
      </p:sp>
      <p:pic>
        <p:nvPicPr>
          <p:cNvPr id="4" name="Picture 3"/>
          <p:cNvPicPr>
            <a:picLocks noChangeAspect="1"/>
          </p:cNvPicPr>
          <p:nvPr/>
        </p:nvPicPr>
        <p:blipFill>
          <a:blip r:embed="rId3"/>
          <a:stretch>
            <a:fillRect/>
          </a:stretch>
        </p:blipFill>
        <p:spPr>
          <a:xfrm>
            <a:off x="7773888" y="5181600"/>
            <a:ext cx="1141512" cy="1463040"/>
          </a:xfrm>
          <a:prstGeom prst="rect">
            <a:avLst/>
          </a:prstGeom>
        </p:spPr>
      </p:pic>
    </p:spTree>
    <p:extLst>
      <p:ext uri="{BB962C8B-B14F-4D97-AF65-F5344CB8AC3E}">
        <p14:creationId xmlns:p14="http://schemas.microsoft.com/office/powerpoint/2010/main" val="1137998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1" dirty="0" smtClean="0"/>
              <a:t>CCSS Modeling Cycle</a:t>
            </a:r>
          </a:p>
        </p:txBody>
      </p:sp>
      <p:sp>
        <p:nvSpPr>
          <p:cNvPr id="92163" name="Rectangle 3"/>
          <p:cNvSpPr>
            <a:spLocks noGrp="1" noChangeArrowheads="1"/>
          </p:cNvSpPr>
          <p:nvPr>
            <p:ph idx="1"/>
          </p:nvPr>
        </p:nvSpPr>
        <p:spPr/>
        <p:txBody>
          <a:bodyPr/>
          <a:lstStyle/>
          <a:p>
            <a:endParaRPr lang="en-US" dirty="0" smtClean="0"/>
          </a:p>
        </p:txBody>
      </p:sp>
      <p:pic>
        <p:nvPicPr>
          <p:cNvPr id="921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 y="2362200"/>
            <a:ext cx="7793038"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168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1" dirty="0" smtClean="0"/>
              <a:t>GAIMME Modeling Cycle</a:t>
            </a:r>
          </a:p>
        </p:txBody>
      </p:sp>
      <p:sp>
        <p:nvSpPr>
          <p:cNvPr id="92163" name="Rectangle 3"/>
          <p:cNvSpPr>
            <a:spLocks noGrp="1" noChangeArrowheads="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1066800" y="1500027"/>
            <a:ext cx="7132320" cy="4605541"/>
          </a:xfrm>
          <a:prstGeom prst="rect">
            <a:avLst/>
          </a:prstGeom>
        </p:spPr>
      </p:pic>
    </p:spTree>
    <p:extLst>
      <p:ext uri="{BB962C8B-B14F-4D97-AF65-F5344CB8AC3E}">
        <p14:creationId xmlns:p14="http://schemas.microsoft.com/office/powerpoint/2010/main" val="459690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609600" y="152400"/>
            <a:ext cx="8077200" cy="1143000"/>
          </a:xfrm>
        </p:spPr>
        <p:txBody>
          <a:bodyPr/>
          <a:lstStyle/>
          <a:p>
            <a:pPr eaLnBrk="1" hangingPunct="1"/>
            <a:r>
              <a:rPr lang="en-US" sz="6600" b="1" dirty="0" smtClean="0"/>
              <a:t>FYI</a:t>
            </a:r>
          </a:p>
        </p:txBody>
      </p:sp>
      <p:sp>
        <p:nvSpPr>
          <p:cNvPr id="3075" name="Rectangle 3"/>
          <p:cNvSpPr>
            <a:spLocks noGrp="1"/>
          </p:cNvSpPr>
          <p:nvPr>
            <p:ph idx="1"/>
          </p:nvPr>
        </p:nvSpPr>
        <p:spPr>
          <a:xfrm>
            <a:off x="685800" y="2286000"/>
            <a:ext cx="7924800" cy="3276600"/>
          </a:xfrm>
          <a:noFill/>
        </p:spPr>
        <p:txBody>
          <a:bodyPr/>
          <a:lstStyle/>
          <a:p>
            <a:pPr algn="ctr" eaLnBrk="1" hangingPunct="1">
              <a:buFontTx/>
              <a:buNone/>
            </a:pPr>
            <a:r>
              <a:rPr lang="en-US" dirty="0" smtClean="0"/>
              <a:t>Electronic copies of slides are available </a:t>
            </a:r>
          </a:p>
          <a:p>
            <a:pPr algn="ctr" eaLnBrk="1" hangingPunct="1">
              <a:buFontTx/>
              <a:buNone/>
            </a:pPr>
            <a:r>
              <a:rPr lang="en-US" dirty="0" smtClean="0"/>
              <a:t>by request</a:t>
            </a:r>
            <a:endParaRPr lang="en-US" u="sng" dirty="0" smtClean="0">
              <a:solidFill>
                <a:schemeClr val="hlink"/>
              </a:solidFill>
            </a:endParaRPr>
          </a:p>
          <a:p>
            <a:pPr algn="ctr" eaLnBrk="1" hangingPunct="1">
              <a:buFontTx/>
              <a:buNone/>
            </a:pPr>
            <a:r>
              <a:rPr lang="en-US" u="sng" dirty="0" smtClean="0">
                <a:solidFill>
                  <a:srgbClr val="0070C0"/>
                </a:solidFill>
                <a:hlinkClick r:id="rId3"/>
              </a:rPr>
              <a:t>dbriars@nctm.org</a:t>
            </a:r>
            <a:endParaRPr lang="en-US" u="sng" dirty="0" smtClean="0">
              <a:solidFill>
                <a:srgbClr val="0070C0"/>
              </a:solidFill>
            </a:endParaRPr>
          </a:p>
          <a:p>
            <a:pPr algn="ctr" eaLnBrk="1" hangingPunct="1">
              <a:buFontTx/>
              <a:buNone/>
            </a:pPr>
            <a:r>
              <a:rPr lang="en-US" dirty="0">
                <a:solidFill>
                  <a:srgbClr val="002060"/>
                </a:solidFill>
              </a:rPr>
              <a:t>a</a:t>
            </a:r>
            <a:r>
              <a:rPr lang="en-US" dirty="0" smtClean="0">
                <a:solidFill>
                  <a:srgbClr val="002060"/>
                </a:solidFill>
              </a:rPr>
              <a:t>nd posted at</a:t>
            </a:r>
          </a:p>
          <a:p>
            <a:pPr algn="ctr" eaLnBrk="1" hangingPunct="1">
              <a:buFontTx/>
              <a:buNone/>
            </a:pPr>
            <a:r>
              <a:rPr lang="en-US" u="sng" dirty="0">
                <a:solidFill>
                  <a:srgbClr val="0033CC"/>
                </a:solidFill>
              </a:rPr>
              <a:t>n</a:t>
            </a:r>
            <a:r>
              <a:rPr lang="en-US" u="sng" dirty="0" smtClean="0">
                <a:solidFill>
                  <a:srgbClr val="0033CC"/>
                </a:solidFill>
              </a:rPr>
              <a:t>ctm.org/briars</a:t>
            </a:r>
          </a:p>
        </p:txBody>
      </p:sp>
    </p:spTree>
    <p:extLst>
      <p:ext uri="{BB962C8B-B14F-4D97-AF65-F5344CB8AC3E}">
        <p14:creationId xmlns:p14="http://schemas.microsoft.com/office/powerpoint/2010/main" val="842144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09" y="139700"/>
            <a:ext cx="8229600" cy="1143000"/>
          </a:xfrm>
        </p:spPr>
        <p:txBody>
          <a:bodyPr/>
          <a:lstStyle/>
          <a:p>
            <a:r>
              <a:rPr lang="en-US" sz="2400" b="1" dirty="0" smtClean="0"/>
              <a:t>Guidelines for Assessment and Instruction in Mathematical Modeling Education (GAIMME)</a:t>
            </a:r>
            <a:endParaRPr lang="en-US" sz="2400" b="1" dirty="0"/>
          </a:p>
        </p:txBody>
      </p:sp>
      <p:sp>
        <p:nvSpPr>
          <p:cNvPr id="3" name="Content Placeholder 2"/>
          <p:cNvSpPr>
            <a:spLocks noGrp="1"/>
          </p:cNvSpPr>
          <p:nvPr>
            <p:ph idx="1"/>
          </p:nvPr>
        </p:nvSpPr>
        <p:spPr>
          <a:xfrm>
            <a:off x="457200" y="1600200"/>
            <a:ext cx="8686800" cy="4525963"/>
          </a:xfrm>
        </p:spPr>
        <p:txBody>
          <a:bodyPr/>
          <a:lstStyle/>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p:txBody>
      </p:sp>
      <p:sp>
        <p:nvSpPr>
          <p:cNvPr id="4" name="TextBox 3"/>
          <p:cNvSpPr txBox="1"/>
          <p:nvPr/>
        </p:nvSpPr>
        <p:spPr>
          <a:xfrm>
            <a:off x="217267" y="5075772"/>
            <a:ext cx="8906477" cy="738664"/>
          </a:xfrm>
          <a:prstGeom prst="rect">
            <a:avLst/>
          </a:prstGeom>
          <a:noFill/>
        </p:spPr>
        <p:txBody>
          <a:bodyPr wrap="none" rtlCol="0">
            <a:spAutoFit/>
          </a:bodyPr>
          <a:lstStyle/>
          <a:p>
            <a:r>
              <a:rPr lang="en-US" sz="1400" dirty="0" smtClean="0"/>
              <a:t>Source: Garfunkel</a:t>
            </a:r>
            <a:r>
              <a:rPr lang="en-US" sz="1400" dirty="0"/>
              <a:t>, Sol, et al. (Ed.). </a:t>
            </a:r>
            <a:r>
              <a:rPr lang="en-US" sz="1400" i="1" dirty="0"/>
              <a:t>Guidelines for Assessment and Instruction in  </a:t>
            </a:r>
            <a:r>
              <a:rPr lang="en-US" sz="1400" i="1" dirty="0" smtClean="0"/>
              <a:t>Mathematical </a:t>
            </a:r>
          </a:p>
          <a:p>
            <a:r>
              <a:rPr lang="en-US" sz="1400" i="1" dirty="0" smtClean="0"/>
              <a:t>Modeling </a:t>
            </a:r>
            <a:r>
              <a:rPr lang="en-US" sz="1400" i="1" dirty="0"/>
              <a:t>Education</a:t>
            </a:r>
            <a:r>
              <a:rPr lang="en-US" sz="1400" dirty="0"/>
              <a:t>. </a:t>
            </a:r>
            <a:r>
              <a:rPr lang="en-US" sz="1400" dirty="0" smtClean="0"/>
              <a:t>Boston/Philadelphia</a:t>
            </a:r>
            <a:r>
              <a:rPr lang="en-US" sz="1400" dirty="0"/>
              <a:t>: Consortium for </a:t>
            </a:r>
            <a:r>
              <a:rPr lang="en-US" sz="1400" dirty="0" smtClean="0"/>
              <a:t>Mathematics </a:t>
            </a:r>
            <a:r>
              <a:rPr lang="en-US" sz="1400" dirty="0"/>
              <a:t>and its Applications</a:t>
            </a:r>
            <a:r>
              <a:rPr lang="en-US" sz="1400" dirty="0" smtClean="0"/>
              <a:t>/</a:t>
            </a:r>
          </a:p>
          <a:p>
            <a:r>
              <a:rPr lang="en-US" sz="1400" dirty="0" smtClean="0"/>
              <a:t>Society </a:t>
            </a:r>
            <a:r>
              <a:rPr lang="en-US" sz="1400" dirty="0"/>
              <a:t>for Industrial and Applied Mathematics, </a:t>
            </a:r>
            <a:r>
              <a:rPr lang="en-US" sz="1400" dirty="0" smtClean="0"/>
              <a:t>2016.</a:t>
            </a:r>
            <a:endParaRPr lang="en-US" sz="1400" dirty="0"/>
          </a:p>
        </p:txBody>
      </p:sp>
      <p:sp>
        <p:nvSpPr>
          <p:cNvPr id="5" name="Rounded Rectangle 1"/>
          <p:cNvSpPr>
            <a:spLocks noChangeAspect="1" noChangeArrowheads="1"/>
          </p:cNvSpPr>
          <p:nvPr/>
        </p:nvSpPr>
        <p:spPr bwMode="auto">
          <a:xfrm>
            <a:off x="4664158" y="2826151"/>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Application</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Problems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2"/>
          <p:cNvSpPr>
            <a:spLocks noChangeAspect="1" noChangeArrowheads="1"/>
          </p:cNvSpPr>
          <p:nvPr/>
        </p:nvSpPr>
        <p:spPr bwMode="auto">
          <a:xfrm>
            <a:off x="6633508" y="2821277"/>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Mathematical Modeling </a:t>
            </a:r>
            <a:endParaRPr kumimoji="0" lang="en-US" altLang="en-US" sz="5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Problems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7" name="Rounded Rectangle 4"/>
          <p:cNvSpPr>
            <a:spLocks noChangeAspect="1" noChangeArrowheads="1"/>
          </p:cNvSpPr>
          <p:nvPr/>
        </p:nvSpPr>
        <p:spPr bwMode="auto">
          <a:xfrm>
            <a:off x="2711284" y="2826151"/>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Word </a:t>
            </a: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Problems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0" name="Straight Arrow Connector 9"/>
          <p:cNvCxnSpPr/>
          <p:nvPr/>
        </p:nvCxnSpPr>
        <p:spPr>
          <a:xfrm>
            <a:off x="419100" y="4114800"/>
            <a:ext cx="8305800" cy="27334"/>
          </a:xfrm>
          <a:prstGeom prst="straightConnector1">
            <a:avLst/>
          </a:prstGeom>
          <a:noFill/>
          <a:ln w="57150" cap="flat" cmpd="sng">
            <a:solidFill>
              <a:srgbClr val="002060"/>
            </a:solidFill>
            <a:prstDash val="solid"/>
            <a:round/>
            <a:headEnd type="stealth" w="lg" len="lg"/>
            <a:tailEnd type="stealth" w="lg" len="lg"/>
          </a:ln>
        </p:spPr>
      </p:cxnSp>
      <p:sp>
        <p:nvSpPr>
          <p:cNvPr id="12" name="Rounded Rectangle 4"/>
          <p:cNvSpPr>
            <a:spLocks noChangeAspect="1" noChangeArrowheads="1"/>
          </p:cNvSpPr>
          <p:nvPr/>
        </p:nvSpPr>
        <p:spPr bwMode="auto">
          <a:xfrm>
            <a:off x="838895" y="2835066"/>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Math Problems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7646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Driving for Gas </a:t>
            </a:r>
            <a:endParaRPr lang="en-US" sz="3200" b="1" dirty="0"/>
          </a:p>
        </p:txBody>
      </p:sp>
      <p:sp>
        <p:nvSpPr>
          <p:cNvPr id="3" name="Content Placeholder 2"/>
          <p:cNvSpPr>
            <a:spLocks noGrp="1"/>
          </p:cNvSpPr>
          <p:nvPr>
            <p:ph idx="1"/>
          </p:nvPr>
        </p:nvSpPr>
        <p:spPr/>
        <p:txBody>
          <a:bodyPr/>
          <a:lstStyle/>
          <a:p>
            <a:pPr marL="0" indent="0">
              <a:buNone/>
            </a:pPr>
            <a:endParaRPr lang="en-US" sz="300" b="1" dirty="0" smtClean="0"/>
          </a:p>
          <a:p>
            <a:pPr marL="1882775" indent="0">
              <a:buNone/>
            </a:pPr>
            <a:r>
              <a:rPr lang="en-US" sz="2800" dirty="0"/>
              <a:t>You drive 12.3 miles to get to work each day and gas costs $3.00 a gallon.  How much do you spend on gas each day?  If you shared the cost with someone else by carpooling, how many days would you have to carpool to reduce your cost by 1/3</a:t>
            </a:r>
            <a:r>
              <a:rPr lang="en-US" sz="2800" dirty="0" smtClean="0"/>
              <a:t>?</a:t>
            </a:r>
          </a:p>
        </p:txBody>
      </p:sp>
      <p:sp>
        <p:nvSpPr>
          <p:cNvPr id="11" name="Rounded Rectangle 10"/>
          <p:cNvSpPr/>
          <p:nvPr/>
        </p:nvSpPr>
        <p:spPr>
          <a:xfrm>
            <a:off x="304800" y="2667000"/>
            <a:ext cx="1600200" cy="1295400"/>
          </a:xfrm>
          <a:prstGeom prst="roundRect">
            <a:avLst>
              <a:gd name="adj" fmla="val 16667"/>
            </a:avLst>
          </a:prstGeom>
          <a:solidFill>
            <a:schemeClr val="accent4">
              <a:lumMod val="60000"/>
              <a:lumOff val="40000"/>
            </a:schemeClr>
          </a:solidFill>
          <a:ln w="9525" cap="flat" cmpd="sng">
            <a:solidFill>
              <a:srgbClr val="4A7DBB"/>
            </a:solidFill>
            <a:prstDash val="solid"/>
            <a:round/>
            <a:headEnd type="none" w="med" len="med"/>
            <a:tailEnd type="none" w="med" len="med"/>
          </a:ln>
        </p:spPr>
        <p:txBody>
          <a:bodyPr lIns="91425" tIns="45700" rIns="91425" bIns="45700" anchor="ctr" anchorCtr="0"/>
          <a:lstStyle/>
          <a:p>
            <a:pPr marL="0" marR="0" algn="ctr">
              <a:spcBef>
                <a:spcPts val="0"/>
              </a:spcBef>
              <a:spcAft>
                <a:spcPts val="0"/>
              </a:spcAft>
            </a:pPr>
            <a:r>
              <a:rPr lang="en-US" sz="2400"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Word </a:t>
            </a:r>
            <a:r>
              <a:rPr lang="en-US" sz="2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Problem</a:t>
            </a:r>
          </a:p>
        </p:txBody>
      </p:sp>
      <p:sp>
        <p:nvSpPr>
          <p:cNvPr id="4" name="TextBox 3"/>
          <p:cNvSpPr txBox="1"/>
          <p:nvPr/>
        </p:nvSpPr>
        <p:spPr>
          <a:xfrm>
            <a:off x="304800" y="5637311"/>
            <a:ext cx="8186857" cy="307777"/>
          </a:xfrm>
          <a:prstGeom prst="rect">
            <a:avLst/>
          </a:prstGeom>
          <a:noFill/>
        </p:spPr>
        <p:txBody>
          <a:bodyPr wrap="none" rtlCol="0">
            <a:spAutoFit/>
          </a:bodyPr>
          <a:lstStyle/>
          <a:p>
            <a:r>
              <a:rPr lang="en-US" sz="1400" dirty="0" smtClean="0"/>
              <a:t>Source: NCTM/SIAM Joint Committee on Mathematical Modeling Across the Curriculum</a:t>
            </a:r>
            <a:r>
              <a:rPr lang="en-US" sz="1400" dirty="0"/>
              <a:t> </a:t>
            </a:r>
          </a:p>
        </p:txBody>
      </p:sp>
    </p:spTree>
    <p:extLst>
      <p:ext uri="{BB962C8B-B14F-4D97-AF65-F5344CB8AC3E}">
        <p14:creationId xmlns:p14="http://schemas.microsoft.com/office/powerpoint/2010/main" val="1231533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Driving for Gas </a:t>
            </a:r>
            <a:endParaRPr lang="en-US" sz="3200" b="1" dirty="0"/>
          </a:p>
        </p:txBody>
      </p:sp>
      <p:sp>
        <p:nvSpPr>
          <p:cNvPr id="3" name="Content Placeholder 2"/>
          <p:cNvSpPr>
            <a:spLocks noGrp="1"/>
          </p:cNvSpPr>
          <p:nvPr>
            <p:ph idx="1"/>
          </p:nvPr>
        </p:nvSpPr>
        <p:spPr/>
        <p:txBody>
          <a:bodyPr/>
          <a:lstStyle/>
          <a:p>
            <a:pPr marL="0" indent="0">
              <a:buNone/>
            </a:pPr>
            <a:endParaRPr lang="en-US" sz="1200" b="1" dirty="0" smtClean="0"/>
          </a:p>
          <a:p>
            <a:pPr marL="2339975" indent="0">
              <a:buNone/>
            </a:pPr>
            <a:r>
              <a:rPr lang="en-US" sz="2800" dirty="0" smtClean="0"/>
              <a:t>Suppose </a:t>
            </a:r>
            <a:r>
              <a:rPr lang="en-US" sz="2800" dirty="0"/>
              <a:t>there is a station on your normal route that sells gas for $3.00 a gallon.  A station 5 miles off your route sells gas for $2.85 a gallon.  Should you drive the extra distance to buy gas at that station</a:t>
            </a:r>
            <a:r>
              <a:rPr lang="en-US" sz="2800" dirty="0" smtClean="0"/>
              <a:t>?</a:t>
            </a:r>
            <a:endParaRPr lang="en-US" sz="2800" dirty="0"/>
          </a:p>
        </p:txBody>
      </p:sp>
      <p:sp>
        <p:nvSpPr>
          <p:cNvPr id="4" name="Rounded Rectangle 3"/>
          <p:cNvSpPr/>
          <p:nvPr/>
        </p:nvSpPr>
        <p:spPr>
          <a:xfrm>
            <a:off x="533400" y="2610365"/>
            <a:ext cx="1981200" cy="1676400"/>
          </a:xfrm>
          <a:prstGeom prst="roundRect">
            <a:avLst>
              <a:gd name="adj" fmla="val 16667"/>
            </a:avLst>
          </a:prstGeom>
          <a:solidFill>
            <a:schemeClr val="accent4">
              <a:lumMod val="60000"/>
              <a:lumOff val="40000"/>
            </a:schemeClr>
          </a:solidFill>
          <a:ln w="9525" cap="flat" cmpd="sng">
            <a:solidFill>
              <a:srgbClr val="4A7DBB"/>
            </a:solidFill>
            <a:prstDash val="solid"/>
            <a:round/>
            <a:headEnd type="none" w="med" len="med"/>
            <a:tailEnd type="none" w="med" len="med"/>
          </a:ln>
        </p:spPr>
        <p:txBody>
          <a:bodyPr lIns="91425" tIns="45700" rIns="91425" bIns="45700" anchor="ctr" anchorCtr="0"/>
          <a:lstStyle/>
          <a:p>
            <a:pPr marL="0" marR="0" algn="ctr">
              <a:spcBef>
                <a:spcPts val="0"/>
              </a:spcBef>
              <a:spcAft>
                <a:spcPts val="0"/>
              </a:spcAft>
            </a:pPr>
            <a:r>
              <a:rPr lang="en-US" sz="2400"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Application </a:t>
            </a:r>
            <a:r>
              <a:rPr lang="en-US" sz="2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Problem</a:t>
            </a:r>
          </a:p>
        </p:txBody>
      </p:sp>
      <p:sp>
        <p:nvSpPr>
          <p:cNvPr id="6" name="TextBox 5"/>
          <p:cNvSpPr txBox="1"/>
          <p:nvPr/>
        </p:nvSpPr>
        <p:spPr>
          <a:xfrm>
            <a:off x="381000" y="5562600"/>
            <a:ext cx="8186857" cy="307777"/>
          </a:xfrm>
          <a:prstGeom prst="rect">
            <a:avLst/>
          </a:prstGeom>
          <a:noFill/>
        </p:spPr>
        <p:txBody>
          <a:bodyPr wrap="none" rtlCol="0">
            <a:spAutoFit/>
          </a:bodyPr>
          <a:lstStyle/>
          <a:p>
            <a:r>
              <a:rPr lang="en-US" sz="1400" dirty="0" smtClean="0"/>
              <a:t>Source: NCTM/SIAM Joint Committee on Mathematical Modeling Across the Curriculum</a:t>
            </a:r>
            <a:r>
              <a:rPr lang="en-US" sz="1400" dirty="0"/>
              <a:t> </a:t>
            </a:r>
          </a:p>
        </p:txBody>
      </p:sp>
    </p:spTree>
    <p:extLst>
      <p:ext uri="{BB962C8B-B14F-4D97-AF65-F5344CB8AC3E}">
        <p14:creationId xmlns:p14="http://schemas.microsoft.com/office/powerpoint/2010/main" val="2746102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Driving for Gas </a:t>
            </a:r>
            <a:endParaRPr lang="en-US" sz="3200" b="1" dirty="0"/>
          </a:p>
        </p:txBody>
      </p:sp>
      <p:sp>
        <p:nvSpPr>
          <p:cNvPr id="3" name="Content Placeholder 2"/>
          <p:cNvSpPr>
            <a:spLocks noGrp="1"/>
          </p:cNvSpPr>
          <p:nvPr>
            <p:ph idx="1"/>
          </p:nvPr>
        </p:nvSpPr>
        <p:spPr/>
        <p:txBody>
          <a:bodyPr/>
          <a:lstStyle/>
          <a:p>
            <a:pPr marL="2339975" indent="0">
              <a:buNone/>
            </a:pPr>
            <a:r>
              <a:rPr lang="en-US" sz="2200" dirty="0" smtClean="0"/>
              <a:t>You </a:t>
            </a:r>
            <a:r>
              <a:rPr lang="en-US" sz="2200" dirty="0"/>
              <a:t>drive to school every day.  On the route you take from home to school, there are several gas stations.  Unfortunately, the prices on your route are always high.  A friend tells you she buys her gas at a station several miles off your normal route where the prices are cheaper.  Would it be more economical for you to drive the extra distance for the less expensive gas than to purchase gas along your route?</a:t>
            </a:r>
          </a:p>
        </p:txBody>
      </p:sp>
      <p:sp>
        <p:nvSpPr>
          <p:cNvPr id="4" name="Rounded Rectangle 3"/>
          <p:cNvSpPr/>
          <p:nvPr/>
        </p:nvSpPr>
        <p:spPr>
          <a:xfrm>
            <a:off x="304800" y="2480852"/>
            <a:ext cx="2362200" cy="2209800"/>
          </a:xfrm>
          <a:prstGeom prst="roundRect">
            <a:avLst>
              <a:gd name="adj" fmla="val 16667"/>
            </a:avLst>
          </a:prstGeom>
          <a:solidFill>
            <a:schemeClr val="accent4">
              <a:lumMod val="60000"/>
              <a:lumOff val="40000"/>
            </a:schemeClr>
          </a:solidFill>
          <a:ln w="9525" cap="flat" cmpd="sng">
            <a:solidFill>
              <a:srgbClr val="4A7DBB"/>
            </a:solidFill>
            <a:prstDash val="solid"/>
            <a:round/>
            <a:headEnd type="none" w="med" len="med"/>
            <a:tailEnd type="none" w="med" len="med"/>
          </a:ln>
        </p:spPr>
        <p:txBody>
          <a:bodyPr lIns="91425" tIns="45700" rIns="91425" bIns="45700" anchor="ctr" anchorCtr="0"/>
          <a:lstStyle/>
          <a:p>
            <a:pPr marL="0" marR="0" algn="ctr">
              <a:spcBef>
                <a:spcPts val="0"/>
              </a:spcBef>
              <a:spcAft>
                <a:spcPts val="0"/>
              </a:spcAft>
            </a:pPr>
            <a:r>
              <a:rPr lang="en-US" sz="2400"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Mathematical Modeling Problem</a:t>
            </a:r>
            <a:endParaRPr lang="en-US" sz="2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 name="TextBox 5"/>
          <p:cNvSpPr txBox="1"/>
          <p:nvPr/>
        </p:nvSpPr>
        <p:spPr>
          <a:xfrm>
            <a:off x="381000" y="5562600"/>
            <a:ext cx="8186857" cy="307777"/>
          </a:xfrm>
          <a:prstGeom prst="rect">
            <a:avLst/>
          </a:prstGeom>
          <a:noFill/>
        </p:spPr>
        <p:txBody>
          <a:bodyPr wrap="none" rtlCol="0">
            <a:spAutoFit/>
          </a:bodyPr>
          <a:lstStyle/>
          <a:p>
            <a:r>
              <a:rPr lang="en-US" sz="1400" dirty="0" smtClean="0"/>
              <a:t>Source: NCTM/SIAM Joint Committee on Mathematical Modeling Across the Curriculum</a:t>
            </a:r>
            <a:r>
              <a:rPr lang="en-US" sz="1400" dirty="0"/>
              <a:t> </a:t>
            </a:r>
          </a:p>
        </p:txBody>
      </p:sp>
    </p:spTree>
    <p:extLst>
      <p:ext uri="{BB962C8B-B14F-4D97-AF65-F5344CB8AC3E}">
        <p14:creationId xmlns:p14="http://schemas.microsoft.com/office/powerpoint/2010/main" val="4151243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58" y="144803"/>
            <a:ext cx="8229600" cy="1143000"/>
          </a:xfrm>
        </p:spPr>
        <p:txBody>
          <a:bodyPr/>
          <a:lstStyle/>
          <a:p>
            <a:r>
              <a:rPr lang="en-US" sz="2400" b="1" dirty="0" smtClean="0"/>
              <a:t>Where Does the McDonald’s Claim Problem Fit in this Continuum?</a:t>
            </a:r>
            <a:endParaRPr lang="en-US" sz="2400" b="1" dirty="0"/>
          </a:p>
        </p:txBody>
      </p:sp>
      <p:sp>
        <p:nvSpPr>
          <p:cNvPr id="3" name="Content Placeholder 2"/>
          <p:cNvSpPr>
            <a:spLocks noGrp="1"/>
          </p:cNvSpPr>
          <p:nvPr>
            <p:ph idx="1"/>
          </p:nvPr>
        </p:nvSpPr>
        <p:spPr>
          <a:xfrm>
            <a:off x="457200" y="1600200"/>
            <a:ext cx="8686800" cy="4525963"/>
          </a:xfrm>
        </p:spPr>
        <p:txBody>
          <a:bodyPr/>
          <a:lstStyle/>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p:txBody>
      </p:sp>
      <p:sp>
        <p:nvSpPr>
          <p:cNvPr id="4" name="TextBox 3"/>
          <p:cNvSpPr txBox="1"/>
          <p:nvPr/>
        </p:nvSpPr>
        <p:spPr>
          <a:xfrm>
            <a:off x="217267" y="5075772"/>
            <a:ext cx="8906477" cy="738664"/>
          </a:xfrm>
          <a:prstGeom prst="rect">
            <a:avLst/>
          </a:prstGeom>
          <a:noFill/>
        </p:spPr>
        <p:txBody>
          <a:bodyPr wrap="none" rtlCol="0">
            <a:spAutoFit/>
          </a:bodyPr>
          <a:lstStyle/>
          <a:p>
            <a:r>
              <a:rPr lang="en-US" sz="1400" dirty="0" smtClean="0"/>
              <a:t>Source: Garfunkel</a:t>
            </a:r>
            <a:r>
              <a:rPr lang="en-US" sz="1400" dirty="0"/>
              <a:t>, Sol, et al. (Ed.). </a:t>
            </a:r>
            <a:r>
              <a:rPr lang="en-US" sz="1400" i="1" dirty="0"/>
              <a:t>Guidelines for Assessment and Instruction in  </a:t>
            </a:r>
            <a:r>
              <a:rPr lang="en-US" sz="1400" i="1" dirty="0" smtClean="0"/>
              <a:t>Mathematical </a:t>
            </a:r>
          </a:p>
          <a:p>
            <a:r>
              <a:rPr lang="en-US" sz="1400" i="1" dirty="0" smtClean="0"/>
              <a:t>Modeling </a:t>
            </a:r>
            <a:r>
              <a:rPr lang="en-US" sz="1400" i="1" dirty="0"/>
              <a:t>Education</a:t>
            </a:r>
            <a:r>
              <a:rPr lang="en-US" sz="1400" dirty="0"/>
              <a:t>. </a:t>
            </a:r>
            <a:r>
              <a:rPr lang="en-US" sz="1400" dirty="0" smtClean="0"/>
              <a:t>Boston/Philadelphia</a:t>
            </a:r>
            <a:r>
              <a:rPr lang="en-US" sz="1400" dirty="0"/>
              <a:t>: Consortium for </a:t>
            </a:r>
            <a:r>
              <a:rPr lang="en-US" sz="1400" dirty="0" smtClean="0"/>
              <a:t>Mathematics </a:t>
            </a:r>
            <a:r>
              <a:rPr lang="en-US" sz="1400" dirty="0"/>
              <a:t>and its Applications</a:t>
            </a:r>
            <a:r>
              <a:rPr lang="en-US" sz="1400" dirty="0" smtClean="0"/>
              <a:t>/</a:t>
            </a:r>
          </a:p>
          <a:p>
            <a:r>
              <a:rPr lang="en-US" sz="1400" dirty="0" smtClean="0"/>
              <a:t>Society </a:t>
            </a:r>
            <a:r>
              <a:rPr lang="en-US" sz="1400" dirty="0"/>
              <a:t>for Industrial and Applied Mathematics, </a:t>
            </a:r>
            <a:r>
              <a:rPr lang="en-US" sz="1400" dirty="0" smtClean="0"/>
              <a:t>2016.</a:t>
            </a:r>
            <a:endParaRPr lang="en-US" sz="1400" dirty="0"/>
          </a:p>
        </p:txBody>
      </p:sp>
      <p:sp>
        <p:nvSpPr>
          <p:cNvPr id="5" name="Rounded Rectangle 1"/>
          <p:cNvSpPr>
            <a:spLocks noChangeAspect="1" noChangeArrowheads="1"/>
          </p:cNvSpPr>
          <p:nvPr/>
        </p:nvSpPr>
        <p:spPr bwMode="auto">
          <a:xfrm>
            <a:off x="4664158" y="2826151"/>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Application</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Problems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2"/>
          <p:cNvSpPr>
            <a:spLocks noChangeAspect="1" noChangeArrowheads="1"/>
          </p:cNvSpPr>
          <p:nvPr/>
        </p:nvSpPr>
        <p:spPr bwMode="auto">
          <a:xfrm>
            <a:off x="6633508" y="2821277"/>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Mathematical Modeling </a:t>
            </a:r>
            <a:endParaRPr kumimoji="0" lang="en-US" altLang="en-US" sz="5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Problems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7" name="Rounded Rectangle 4"/>
          <p:cNvSpPr>
            <a:spLocks noChangeAspect="1" noChangeArrowheads="1"/>
          </p:cNvSpPr>
          <p:nvPr/>
        </p:nvSpPr>
        <p:spPr bwMode="auto">
          <a:xfrm>
            <a:off x="2711284" y="2826151"/>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Word </a:t>
            </a: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Problems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0" name="Straight Arrow Connector 9"/>
          <p:cNvCxnSpPr/>
          <p:nvPr/>
        </p:nvCxnSpPr>
        <p:spPr>
          <a:xfrm>
            <a:off x="419100" y="4114800"/>
            <a:ext cx="8305800" cy="27334"/>
          </a:xfrm>
          <a:prstGeom prst="straightConnector1">
            <a:avLst/>
          </a:prstGeom>
          <a:noFill/>
          <a:ln w="57150" cap="flat" cmpd="sng">
            <a:solidFill>
              <a:srgbClr val="002060"/>
            </a:solidFill>
            <a:prstDash val="solid"/>
            <a:round/>
            <a:headEnd type="stealth" w="lg" len="lg"/>
            <a:tailEnd type="stealth" w="lg" len="lg"/>
          </a:ln>
        </p:spPr>
      </p:cxnSp>
      <p:sp>
        <p:nvSpPr>
          <p:cNvPr id="12" name="Rounded Rectangle 4"/>
          <p:cNvSpPr>
            <a:spLocks noChangeAspect="1" noChangeArrowheads="1"/>
          </p:cNvSpPr>
          <p:nvPr/>
        </p:nvSpPr>
        <p:spPr bwMode="auto">
          <a:xfrm>
            <a:off x="838895" y="2835066"/>
            <a:ext cx="1665408" cy="1005840"/>
          </a:xfrm>
          <a:prstGeom prst="roundRect">
            <a:avLst>
              <a:gd name="adj" fmla="val 16667"/>
            </a:avLst>
          </a:prstGeom>
          <a:solidFill>
            <a:schemeClr val="accent4">
              <a:lumMod val="60000"/>
              <a:lumOff val="40000"/>
            </a:schemeClr>
          </a:solidFill>
          <a:ln w="9525">
            <a:solidFill>
              <a:srgbClr val="4A7DBB"/>
            </a:solidFill>
            <a:round/>
            <a:headEnd/>
            <a:tailEnd/>
          </a:ln>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Math Problems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5916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ormAutofit/>
          </a:bodyPr>
          <a:lstStyle/>
          <a:p>
            <a:pPr>
              <a:spcBef>
                <a:spcPct val="40000"/>
              </a:spcBef>
            </a:pPr>
            <a:r>
              <a:rPr lang="en-US" sz="2800" dirty="0"/>
              <a:t>SMP 4: Model with Mathematics</a:t>
            </a:r>
            <a:endParaRPr lang="en-US" sz="1600" dirty="0"/>
          </a:p>
        </p:txBody>
      </p:sp>
      <p:sp>
        <p:nvSpPr>
          <p:cNvPr id="44038" name="Rectangle 5"/>
          <p:cNvSpPr>
            <a:spLocks noGrp="1" noChangeArrowheads="1"/>
          </p:cNvSpPr>
          <p:nvPr>
            <p:ph idx="1"/>
          </p:nvPr>
        </p:nvSpPr>
        <p:spPr>
          <a:xfrm>
            <a:off x="494270" y="1752600"/>
            <a:ext cx="8229600" cy="4525963"/>
          </a:xfrm>
        </p:spPr>
        <p:txBody>
          <a:bodyPr>
            <a:normAutofit/>
          </a:bodyPr>
          <a:lstStyle/>
          <a:p>
            <a:pPr eaLnBrk="1" hangingPunct="1"/>
            <a:r>
              <a:rPr lang="en-US" sz="2400" dirty="0" smtClean="0"/>
              <a:t>Make assumptions and approximations to simplify a complicated situation</a:t>
            </a:r>
          </a:p>
          <a:p>
            <a:pPr eaLnBrk="1" hangingPunct="1"/>
            <a:r>
              <a:rPr lang="en-US" sz="2400" dirty="0" smtClean="0"/>
              <a:t>Identify important quantities in a practical situation</a:t>
            </a:r>
          </a:p>
          <a:p>
            <a:pPr eaLnBrk="1" hangingPunct="1"/>
            <a:r>
              <a:rPr lang="en-US" sz="2400" dirty="0" smtClean="0"/>
              <a:t>Analyze relationships mathematically to draw conclusions</a:t>
            </a:r>
          </a:p>
          <a:p>
            <a:pPr eaLnBrk="1" hangingPunct="1"/>
            <a:r>
              <a:rPr lang="en-US" sz="2400" dirty="0" smtClean="0"/>
              <a:t>Interpret their mathematical results in the context of the situation</a:t>
            </a:r>
          </a:p>
          <a:p>
            <a:pPr eaLnBrk="1" hangingPunct="1"/>
            <a:r>
              <a:rPr lang="en-US" sz="2400" dirty="0" smtClean="0"/>
              <a:t>Reflect on whether the results make sense.</a:t>
            </a:r>
          </a:p>
        </p:txBody>
      </p:sp>
    </p:spTree>
    <p:extLst>
      <p:ext uri="{BB962C8B-B14F-4D97-AF65-F5344CB8AC3E}">
        <p14:creationId xmlns:p14="http://schemas.microsoft.com/office/powerpoint/2010/main" val="174080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1" dirty="0" smtClean="0"/>
              <a:t>GAIMME Modeling Cycle</a:t>
            </a:r>
          </a:p>
        </p:txBody>
      </p:sp>
      <p:sp>
        <p:nvSpPr>
          <p:cNvPr id="92163" name="Rectangle 3"/>
          <p:cNvSpPr>
            <a:spLocks noGrp="1" noChangeArrowheads="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1066800" y="1500027"/>
            <a:ext cx="7132320" cy="4605541"/>
          </a:xfrm>
          <a:prstGeom prst="rect">
            <a:avLst/>
          </a:prstGeom>
        </p:spPr>
      </p:pic>
    </p:spTree>
    <p:extLst>
      <p:ext uri="{BB962C8B-B14F-4D97-AF65-F5344CB8AC3E}">
        <p14:creationId xmlns:p14="http://schemas.microsoft.com/office/powerpoint/2010/main" val="2642873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0200" y="224766"/>
            <a:ext cx="5478366" cy="6633234"/>
          </a:xfrm>
          <a:prstGeom prst="rect">
            <a:avLst/>
          </a:prstGeom>
        </p:spPr>
      </p:pic>
    </p:spTree>
    <p:extLst>
      <p:ext uri="{BB962C8B-B14F-4D97-AF65-F5344CB8AC3E}">
        <p14:creationId xmlns:p14="http://schemas.microsoft.com/office/powerpoint/2010/main" val="1799827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http://map.mathshell.org/</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9654" y="1676400"/>
            <a:ext cx="8664973" cy="4191000"/>
          </a:xfrm>
          <a:prstGeom prst="rect">
            <a:avLst/>
          </a:prstGeom>
        </p:spPr>
      </p:pic>
    </p:spTree>
    <p:extLst>
      <p:ext uri="{BB962C8B-B14F-4D97-AF65-F5344CB8AC3E}">
        <p14:creationId xmlns:p14="http://schemas.microsoft.com/office/powerpoint/2010/main" val="3823216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t>NCTM GAIMME Sessions</a:t>
            </a:r>
            <a:endParaRPr lang="en-US" dirty="0"/>
          </a:p>
        </p:txBody>
      </p:sp>
      <p:sp>
        <p:nvSpPr>
          <p:cNvPr id="3" name="Content Placeholder 2"/>
          <p:cNvSpPr>
            <a:spLocks noGrp="1"/>
          </p:cNvSpPr>
          <p:nvPr>
            <p:ph idx="1"/>
          </p:nvPr>
        </p:nvSpPr>
        <p:spPr>
          <a:xfrm>
            <a:off x="457200" y="1752600"/>
            <a:ext cx="8229600" cy="4525963"/>
          </a:xfrm>
        </p:spPr>
        <p:txBody>
          <a:bodyPr/>
          <a:lstStyle/>
          <a:p>
            <a:pPr marL="687388" indent="-687388">
              <a:buNone/>
            </a:pPr>
            <a:r>
              <a:rPr lang="en-US" sz="1800" b="1" dirty="0"/>
              <a:t>106- What Is the Current State of Mathematical Modeling Education?</a:t>
            </a:r>
            <a:endParaRPr lang="en-US" sz="1800" dirty="0"/>
          </a:p>
          <a:p>
            <a:pPr marL="687388" indent="-687388">
              <a:buNone/>
            </a:pPr>
            <a:r>
              <a:rPr lang="en-US" sz="1800" dirty="0" smtClean="0"/>
              <a:t>	Thursday</a:t>
            </a:r>
            <a:r>
              <a:rPr lang="en-US" sz="1800" dirty="0"/>
              <a:t>, April 14, 2016: 9:45 AM-11:00 </a:t>
            </a:r>
            <a:r>
              <a:rPr lang="en-US" sz="1800" dirty="0" smtClean="0"/>
              <a:t>a.m., </a:t>
            </a:r>
            <a:r>
              <a:rPr lang="en-US" sz="1800" dirty="0"/>
              <a:t>306 (</a:t>
            </a:r>
            <a:r>
              <a:rPr lang="en-US" sz="1800" dirty="0" err="1"/>
              <a:t>Moscone</a:t>
            </a:r>
            <a:r>
              <a:rPr lang="en-US" sz="1800" dirty="0"/>
              <a:t>)</a:t>
            </a:r>
          </a:p>
          <a:p>
            <a:pPr marL="687388" indent="-687388">
              <a:buNone/>
            </a:pPr>
            <a:r>
              <a:rPr lang="en-US" sz="1800" dirty="0"/>
              <a:t> </a:t>
            </a:r>
          </a:p>
          <a:p>
            <a:pPr marL="687388" indent="-687388">
              <a:buNone/>
            </a:pPr>
            <a:r>
              <a:rPr lang="en-US" sz="1800" b="1" dirty="0"/>
              <a:t>251- GAIMME: Mathematical Modeling for Elementary School</a:t>
            </a:r>
            <a:endParaRPr lang="en-US" sz="1800" dirty="0"/>
          </a:p>
          <a:p>
            <a:pPr marL="687388" indent="-687388">
              <a:buNone/>
            </a:pPr>
            <a:r>
              <a:rPr lang="en-US" sz="1800" dirty="0" smtClean="0"/>
              <a:t>	Thursday</a:t>
            </a:r>
            <a:r>
              <a:rPr lang="en-US" sz="1800" dirty="0"/>
              <a:t>, April 14, 2016: 3:30 PM-4:30 </a:t>
            </a:r>
            <a:r>
              <a:rPr lang="en-US" sz="1800" dirty="0" smtClean="0"/>
              <a:t>p.m., </a:t>
            </a:r>
            <a:r>
              <a:rPr lang="en-US" sz="1800" dirty="0"/>
              <a:t>305 (</a:t>
            </a:r>
            <a:r>
              <a:rPr lang="en-US" sz="1800" dirty="0" err="1"/>
              <a:t>Moscone</a:t>
            </a:r>
            <a:r>
              <a:rPr lang="en-US" sz="1800" dirty="0"/>
              <a:t>)</a:t>
            </a:r>
          </a:p>
          <a:p>
            <a:pPr marL="687388" indent="-687388">
              <a:buNone/>
            </a:pPr>
            <a:r>
              <a:rPr lang="en-US" sz="1800" dirty="0"/>
              <a:t> </a:t>
            </a:r>
          </a:p>
          <a:p>
            <a:pPr marL="687388" indent="-687388">
              <a:buNone/>
            </a:pPr>
            <a:r>
              <a:rPr lang="en-US" sz="1800" b="1" dirty="0"/>
              <a:t>274- GAIMME: Mathematical Modeling for Middle School</a:t>
            </a:r>
          </a:p>
          <a:p>
            <a:pPr marL="687388" indent="-687388">
              <a:buNone/>
            </a:pPr>
            <a:r>
              <a:rPr lang="en-US" sz="1800" dirty="0" smtClean="0"/>
              <a:t>	Friday</a:t>
            </a:r>
            <a:r>
              <a:rPr lang="en-US" sz="1800" dirty="0"/>
              <a:t>, April 15, 2016: 8:00 AM-9:00 </a:t>
            </a:r>
            <a:r>
              <a:rPr lang="en-US" sz="1800" dirty="0" smtClean="0"/>
              <a:t>a.m., </a:t>
            </a:r>
            <a:r>
              <a:rPr lang="en-US" sz="1800" dirty="0"/>
              <a:t>305 (</a:t>
            </a:r>
            <a:r>
              <a:rPr lang="en-US" sz="1800" dirty="0" err="1"/>
              <a:t>Moscone</a:t>
            </a:r>
            <a:r>
              <a:rPr lang="en-US" sz="1800" dirty="0"/>
              <a:t>)</a:t>
            </a:r>
          </a:p>
          <a:p>
            <a:pPr marL="687388" indent="-687388">
              <a:buNone/>
            </a:pPr>
            <a:r>
              <a:rPr lang="en-US" sz="1800" dirty="0"/>
              <a:t> </a:t>
            </a:r>
          </a:p>
          <a:p>
            <a:pPr marL="687388" indent="-687388">
              <a:buNone/>
            </a:pPr>
            <a:r>
              <a:rPr lang="en-US" sz="1800" b="1" dirty="0"/>
              <a:t>403- GAIMME: Mathematical Modeling for High School</a:t>
            </a:r>
            <a:endParaRPr lang="en-US" sz="1800" dirty="0"/>
          </a:p>
          <a:p>
            <a:pPr marL="687388" indent="-687388">
              <a:buNone/>
            </a:pPr>
            <a:r>
              <a:rPr lang="en-US" sz="1800" dirty="0" smtClean="0"/>
              <a:t>	Friday</a:t>
            </a:r>
            <a:r>
              <a:rPr lang="en-US" sz="1800" dirty="0"/>
              <a:t>, April 15, 2016: 12:30 PM-1:30 </a:t>
            </a:r>
            <a:r>
              <a:rPr lang="en-US" sz="1800" dirty="0" smtClean="0"/>
              <a:t>p.m., </a:t>
            </a:r>
            <a:r>
              <a:rPr lang="en-US" sz="1800" dirty="0"/>
              <a:t>305 (</a:t>
            </a:r>
            <a:r>
              <a:rPr lang="en-US" sz="1800" dirty="0" err="1"/>
              <a:t>Moscone</a:t>
            </a:r>
            <a:r>
              <a:rPr lang="en-US" sz="1800" dirty="0"/>
              <a:t>)</a:t>
            </a:r>
          </a:p>
          <a:p>
            <a:endParaRPr lang="en-US" sz="1800" dirty="0"/>
          </a:p>
        </p:txBody>
      </p:sp>
      <p:pic>
        <p:nvPicPr>
          <p:cNvPr id="4" name="Picture 3"/>
          <p:cNvPicPr>
            <a:picLocks noChangeAspect="1"/>
          </p:cNvPicPr>
          <p:nvPr/>
        </p:nvPicPr>
        <p:blipFill>
          <a:blip r:embed="rId2"/>
          <a:stretch>
            <a:fillRect/>
          </a:stretch>
        </p:blipFill>
        <p:spPr>
          <a:xfrm>
            <a:off x="152400" y="30639"/>
            <a:ext cx="1212857" cy="1554480"/>
          </a:xfrm>
          <a:prstGeom prst="rect">
            <a:avLst/>
          </a:prstGeom>
        </p:spPr>
      </p:pic>
    </p:spTree>
    <p:extLst>
      <p:ext uri="{BB962C8B-B14F-4D97-AF65-F5344CB8AC3E}">
        <p14:creationId xmlns:p14="http://schemas.microsoft.com/office/powerpoint/2010/main" val="204943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pPr>
              <a:spcBef>
                <a:spcPts val="1200"/>
              </a:spcBef>
            </a:pPr>
            <a:r>
              <a:rPr lang="en-US" dirty="0" smtClean="0"/>
              <a:t>New developments/reports about mathematics curriculum, teaching and learning.</a:t>
            </a:r>
          </a:p>
          <a:p>
            <a:pPr>
              <a:spcBef>
                <a:spcPts val="1200"/>
              </a:spcBef>
            </a:pPr>
            <a:r>
              <a:rPr lang="en-US" dirty="0" smtClean="0"/>
              <a:t>Implications for K-12 mathematics education</a:t>
            </a:r>
          </a:p>
          <a:p>
            <a:pPr>
              <a:spcBef>
                <a:spcPts val="1200"/>
              </a:spcBef>
            </a:pPr>
            <a:r>
              <a:rPr lang="en-US" dirty="0" smtClean="0"/>
              <a:t>Actions for moving forward</a:t>
            </a:r>
            <a:endParaRPr lang="en-US" dirty="0"/>
          </a:p>
        </p:txBody>
      </p:sp>
      <p:sp>
        <p:nvSpPr>
          <p:cNvPr id="5" name="Slide Number Placeholder 5"/>
          <p:cNvSpPr>
            <a:spLocks noGrp="1"/>
          </p:cNvSpPr>
          <p:nvPr>
            <p:ph type="sldNum" sz="quarter" idx="12"/>
          </p:nvPr>
        </p:nvSpPr>
        <p:spPr>
          <a:xfrm>
            <a:off x="6096000" y="6172200"/>
            <a:ext cx="2590800" cy="425450"/>
          </a:xfrm>
        </p:spPr>
        <p:txBody>
          <a:bodyPr/>
          <a:lstStyle>
            <a:lvl1pPr>
              <a:defRPr>
                <a:solidFill>
                  <a:srgbClr val="003366"/>
                </a:solidFill>
              </a:defRPr>
            </a:lvl1pPr>
          </a:lstStyle>
          <a:p>
            <a:r>
              <a:rPr lang="en-US" dirty="0" smtClean="0"/>
              <a:t>Diane J. Briars, April 2015</a:t>
            </a:r>
            <a:endParaRPr lang="en-US" dirty="0"/>
          </a:p>
        </p:txBody>
      </p:sp>
    </p:spTree>
    <p:extLst>
      <p:ext uri="{BB962C8B-B14F-4D97-AF65-F5344CB8AC3E}">
        <p14:creationId xmlns:p14="http://schemas.microsoft.com/office/powerpoint/2010/main" val="4154851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College and Career Readiness</a:t>
            </a:r>
            <a:endParaRPr lang="en-US" sz="3600" b="1" dirty="0"/>
          </a:p>
        </p:txBody>
      </p:sp>
      <p:pic>
        <p:nvPicPr>
          <p:cNvPr id="6" name="Content Placeholder 2" descr="MathSci2025CoverProof.pdf"/>
          <p:cNvPicPr>
            <a:picLocks noChangeAspect="1"/>
          </p:cNvPicPr>
          <p:nvPr/>
        </p:nvPicPr>
        <p:blipFill>
          <a:blip r:embed="rId2" cstate="print">
            <a:extLst>
              <a:ext uri="{28A0092B-C50C-407E-A947-70E740481C1C}">
                <a14:useLocalDpi xmlns:a14="http://schemas.microsoft.com/office/drawing/2010/main" val="0"/>
              </a:ext>
            </a:extLst>
          </a:blip>
          <a:srcRect t="12643" b="12643"/>
          <a:stretch>
            <a:fillRect/>
          </a:stretch>
        </p:blipFill>
        <p:spPr bwMode="auto">
          <a:xfrm>
            <a:off x="685800" y="1733418"/>
            <a:ext cx="3291840" cy="3698064"/>
          </a:xfrm>
          <a:prstGeom prst="rect">
            <a:avLst/>
          </a:prstGeom>
          <a:noFill/>
          <a:ln w="9525">
            <a:noFill/>
            <a:miter lim="800000"/>
            <a:headEnd/>
            <a:tailEnd/>
          </a:ln>
        </p:spPr>
      </p:pic>
      <p:sp>
        <p:nvSpPr>
          <p:cNvPr id="3" name="Rectangle 2"/>
          <p:cNvSpPr/>
          <p:nvPr/>
        </p:nvSpPr>
        <p:spPr>
          <a:xfrm>
            <a:off x="4267200" y="1733418"/>
            <a:ext cx="4495800" cy="4006866"/>
          </a:xfrm>
          <a:prstGeom prst="rect">
            <a:avLst/>
          </a:prstGeom>
        </p:spPr>
        <p:txBody>
          <a:bodyPr wrap="square">
            <a:spAutoFit/>
          </a:bodyPr>
          <a:lstStyle/>
          <a:p>
            <a:pPr marL="285750" indent="-285750">
              <a:lnSpc>
                <a:spcPct val="107000"/>
              </a:lnSpc>
              <a:spcBef>
                <a:spcPts val="600"/>
              </a:spcBef>
              <a:spcAft>
                <a:spcPts val="6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Examines the </a:t>
            </a:r>
            <a:r>
              <a:rPr lang="en-US" sz="2200" dirty="0" smtClean="0">
                <a:latin typeface="Calibri" panose="020F0502020204030204" pitchFamily="34" charset="0"/>
                <a:ea typeface="Calibri" panose="020F0502020204030204" pitchFamily="34" charset="0"/>
                <a:cs typeface="Calibri" panose="020F0502020204030204" pitchFamily="34" charset="0"/>
              </a:rPr>
              <a:t>mathematical</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science </a:t>
            </a:r>
            <a:r>
              <a:rPr lang="en-US" sz="2200" dirty="0">
                <a:latin typeface="Calibri" panose="020F0502020204030204" pitchFamily="34" charset="0"/>
                <a:ea typeface="Calibri" panose="020F0502020204030204" pitchFamily="34" charset="0"/>
                <a:cs typeface="Calibri" panose="020F0502020204030204" pitchFamily="34" charset="0"/>
              </a:rPr>
              <a:t>now and how it </a:t>
            </a:r>
            <a:r>
              <a:rPr lang="en-US" sz="2200" dirty="0" smtClean="0">
                <a:latin typeface="Calibri" panose="020F0502020204030204" pitchFamily="34" charset="0"/>
                <a:ea typeface="Calibri" panose="020F0502020204030204" pitchFamily="34" charset="0"/>
                <a:cs typeface="Calibri" panose="020F0502020204030204" pitchFamily="34" charset="0"/>
              </a:rPr>
              <a:t>needs</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to </a:t>
            </a:r>
            <a:r>
              <a:rPr lang="en-US" sz="2200" dirty="0">
                <a:latin typeface="Calibri" panose="020F0502020204030204" pitchFamily="34" charset="0"/>
                <a:ea typeface="Calibri" panose="020F0502020204030204" pitchFamily="34" charset="0"/>
                <a:cs typeface="Calibri" panose="020F0502020204030204" pitchFamily="34" charset="0"/>
              </a:rPr>
              <a:t>evolve to produce the </a:t>
            </a:r>
            <a:r>
              <a:rPr lang="en-US" sz="2200" dirty="0" smtClean="0">
                <a:latin typeface="Calibri" panose="020F0502020204030204" pitchFamily="34" charset="0"/>
                <a:ea typeface="Calibri" panose="020F0502020204030204" pitchFamily="34" charset="0"/>
                <a:cs typeface="Calibri" panose="020F0502020204030204" pitchFamily="34" charset="0"/>
              </a:rPr>
              <a:t>best</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value </a:t>
            </a:r>
            <a:r>
              <a:rPr lang="en-US" sz="2200" dirty="0">
                <a:latin typeface="Calibri" panose="020F0502020204030204" pitchFamily="34" charset="0"/>
                <a:ea typeface="Calibri" panose="020F0502020204030204" pitchFamily="34" charset="0"/>
                <a:cs typeface="Calibri" panose="020F0502020204030204" pitchFamily="34" charset="0"/>
              </a:rPr>
              <a:t>for the country by 2025.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spcAft>
                <a:spcPts val="6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Calibri" panose="020F0502020204030204" pitchFamily="34" charset="0"/>
              </a:rPr>
              <a:t>Describes </a:t>
            </a:r>
            <a:r>
              <a:rPr lang="en-US" sz="2200" dirty="0">
                <a:latin typeface="Calibri" panose="020F0502020204030204" pitchFamily="34" charset="0"/>
                <a:ea typeface="Calibri" panose="020F0502020204030204" pitchFamily="34" charset="0"/>
                <a:cs typeface="Calibri" panose="020F0502020204030204" pitchFamily="34" charset="0"/>
              </a:rPr>
              <a:t>the </a:t>
            </a:r>
            <a:r>
              <a:rPr lang="en-US" sz="2200" dirty="0" smtClean="0">
                <a:latin typeface="Calibri" panose="020F0502020204030204" pitchFamily="34" charset="0"/>
                <a:ea typeface="Calibri" panose="020F0502020204030204" pitchFamily="34" charset="0"/>
                <a:cs typeface="Calibri" panose="020F0502020204030204" pitchFamily="34" charset="0"/>
              </a:rPr>
              <a:t>remarkable</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success </a:t>
            </a:r>
            <a:r>
              <a:rPr lang="en-US" sz="2200" dirty="0">
                <a:latin typeface="Calibri" panose="020F0502020204030204" pitchFamily="34" charset="0"/>
                <a:ea typeface="Calibri" panose="020F0502020204030204" pitchFamily="34" charset="0"/>
                <a:cs typeface="Calibri" panose="020F0502020204030204" pitchFamily="34" charset="0"/>
              </a:rPr>
              <a:t>of the </a:t>
            </a:r>
            <a:r>
              <a:rPr lang="en-US" sz="2200" dirty="0" smtClean="0">
                <a:latin typeface="Calibri" panose="020F0502020204030204" pitchFamily="34" charset="0"/>
                <a:ea typeface="Calibri" panose="020F0502020204030204" pitchFamily="34" charset="0"/>
                <a:cs typeface="Calibri" panose="020F0502020204030204" pitchFamily="34" charset="0"/>
              </a:rPr>
              <a:t>mathematical</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sciences </a:t>
            </a:r>
            <a:r>
              <a:rPr lang="en-US" sz="2200" dirty="0">
                <a:latin typeface="Calibri" panose="020F0502020204030204" pitchFamily="34" charset="0"/>
                <a:ea typeface="Calibri" panose="020F0502020204030204" pitchFamily="34" charset="0"/>
                <a:cs typeface="Calibri" panose="020F0502020204030204" pitchFamily="34" charset="0"/>
              </a:rPr>
              <a:t>in the opening </a:t>
            </a:r>
            <a:r>
              <a:rPr lang="en-US" sz="2200" dirty="0" smtClean="0">
                <a:latin typeface="Calibri" panose="020F0502020204030204" pitchFamily="34" charset="0"/>
                <a:ea typeface="Calibri" panose="020F0502020204030204" pitchFamily="34" charset="0"/>
                <a:cs typeface="Calibri" panose="020F0502020204030204" pitchFamily="34" charset="0"/>
              </a:rPr>
              <a:t>years</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of </a:t>
            </a:r>
            <a:r>
              <a:rPr lang="en-US" sz="2200" dirty="0">
                <a:latin typeface="Calibri" panose="020F0502020204030204" pitchFamily="34" charset="0"/>
                <a:ea typeface="Calibri" panose="020F0502020204030204" pitchFamily="34" charset="0"/>
                <a:cs typeface="Calibri" panose="020F0502020204030204" pitchFamily="34" charset="0"/>
              </a:rPr>
              <a:t>the 21st century.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spcAft>
                <a:spcPts val="6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Calibri" panose="020F0502020204030204" pitchFamily="34" charset="0"/>
              </a:rPr>
              <a:t>Highlights </a:t>
            </a:r>
            <a:r>
              <a:rPr lang="en-US" sz="2200" dirty="0">
                <a:latin typeface="Calibri" panose="020F0502020204030204" pitchFamily="34" charset="0"/>
                <a:ea typeface="Calibri" panose="020F0502020204030204" pitchFamily="34" charset="0"/>
                <a:cs typeface="Calibri" panose="020F0502020204030204" pitchFamily="34" charset="0"/>
              </a:rPr>
              <a:t>the </a:t>
            </a:r>
            <a:r>
              <a:rPr lang="en-US" sz="2200" dirty="0" smtClean="0">
                <a:latin typeface="Calibri" panose="020F0502020204030204" pitchFamily="34" charset="0"/>
                <a:ea typeface="Calibri" panose="020F0502020204030204" pitchFamily="34" charset="0"/>
                <a:cs typeface="Calibri" panose="020F0502020204030204" pitchFamily="34" charset="0"/>
              </a:rPr>
              <a:t>increasing</a:t>
            </a:r>
            <a:r>
              <a:rPr lang="en-US" sz="2200" dirty="0" smtClean="0">
                <a:latin typeface="Calibri" panose="020F0502020204030204" pitchFamily="34" charset="0"/>
                <a:ea typeface="Calibri" panose="020F0502020204030204" pitchFamily="34" charset="0"/>
                <a:cs typeface="Times New Roman" panose="02020603050405020304" pitchFamily="18" charset="0"/>
              </a:rPr>
              <a:t> i</a:t>
            </a:r>
            <a:r>
              <a:rPr lang="en-US" sz="2200" dirty="0" smtClean="0">
                <a:latin typeface="Calibri" panose="020F0502020204030204" pitchFamily="34" charset="0"/>
                <a:ea typeface="Calibri" panose="020F0502020204030204" pitchFamily="34" charset="0"/>
                <a:cs typeface="Calibri" panose="020F0502020204030204" pitchFamily="34" charset="0"/>
              </a:rPr>
              <a:t>mportance </a:t>
            </a:r>
            <a:r>
              <a:rPr lang="en-US" sz="2200" dirty="0">
                <a:latin typeface="Calibri" panose="020F0502020204030204" pitchFamily="34" charset="0"/>
                <a:ea typeface="Calibri" panose="020F0502020204030204" pitchFamily="34" charset="0"/>
                <a:cs typeface="Calibri" panose="020F0502020204030204" pitchFamily="34" charset="0"/>
              </a:rPr>
              <a:t>of </a:t>
            </a:r>
            <a:r>
              <a:rPr lang="en-US" sz="2200" dirty="0" smtClean="0">
                <a:latin typeface="Calibri" panose="020F0502020204030204" pitchFamily="34" charset="0"/>
                <a:ea typeface="Calibri" panose="020F0502020204030204" pitchFamily="34" charset="0"/>
                <a:cs typeface="Calibri" panose="020F0502020204030204" pitchFamily="34" charset="0"/>
              </a:rPr>
              <a:t>statistics,</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modeling </a:t>
            </a:r>
            <a:r>
              <a:rPr lang="en-US" sz="2200" dirty="0">
                <a:latin typeface="Calibri" panose="020F0502020204030204" pitchFamily="34" charset="0"/>
                <a:ea typeface="Calibri" panose="020F0502020204030204" pitchFamily="34" charset="0"/>
                <a:cs typeface="Calibri" panose="020F0502020204030204" pitchFamily="34" charset="0"/>
              </a:rPr>
              <a:t>and </a:t>
            </a:r>
            <a:r>
              <a:rPr lang="en-US" sz="2200" dirty="0" smtClean="0">
                <a:latin typeface="Calibri" panose="020F0502020204030204" pitchFamily="34" charset="0"/>
                <a:ea typeface="Calibri" panose="020F0502020204030204" pitchFamily="34" charset="0"/>
                <a:cs typeface="Calibri" panose="020F0502020204030204" pitchFamily="34" charset="0"/>
              </a:rPr>
              <a:t>discrete</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Calibri" panose="020F0502020204030204" pitchFamily="34" charset="0"/>
              </a:rPr>
              <a:t>mathematics</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907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College and Career Readiness</a:t>
            </a:r>
            <a:endParaRPr lang="en-US" sz="3600" b="1" dirty="0"/>
          </a:p>
        </p:txBody>
      </p:sp>
      <p:pic>
        <p:nvPicPr>
          <p:cNvPr id="6" name="Content Placeholder 2" descr="MathSci2025CoverProof.pdf"/>
          <p:cNvPicPr>
            <a:picLocks noChangeAspect="1"/>
          </p:cNvPicPr>
          <p:nvPr/>
        </p:nvPicPr>
        <p:blipFill>
          <a:blip r:embed="rId2" cstate="print">
            <a:extLst>
              <a:ext uri="{28A0092B-C50C-407E-A947-70E740481C1C}">
                <a14:useLocalDpi xmlns:a14="http://schemas.microsoft.com/office/drawing/2010/main" val="0"/>
              </a:ext>
            </a:extLst>
          </a:blip>
          <a:srcRect t="12643" b="12643"/>
          <a:stretch>
            <a:fillRect/>
          </a:stretch>
        </p:blipFill>
        <p:spPr bwMode="auto">
          <a:xfrm>
            <a:off x="685800" y="1733418"/>
            <a:ext cx="3291840" cy="3698064"/>
          </a:xfrm>
          <a:prstGeom prst="rect">
            <a:avLst/>
          </a:prstGeom>
          <a:noFill/>
          <a:ln w="9525">
            <a:noFill/>
            <a:miter lim="800000"/>
            <a:headEnd/>
            <a:tailEnd/>
          </a:ln>
        </p:spPr>
      </p:pic>
      <p:sp>
        <p:nvSpPr>
          <p:cNvPr id="4" name="Rectangle 3"/>
          <p:cNvSpPr/>
          <p:nvPr/>
        </p:nvSpPr>
        <p:spPr>
          <a:xfrm>
            <a:off x="4419600" y="1733418"/>
            <a:ext cx="4343400" cy="4351832"/>
          </a:xfrm>
          <a:prstGeom prst="rect">
            <a:avLst/>
          </a:prstGeom>
        </p:spPr>
        <p:txBody>
          <a:bodyPr wrap="square">
            <a:spAutoFit/>
          </a:bodyPr>
          <a:lstStyle/>
          <a:p>
            <a:pPr>
              <a:lnSpc>
                <a:spcPct val="107000"/>
              </a:lnSpc>
              <a:spcBef>
                <a:spcPts val="600"/>
              </a:spcBef>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Our high schools focus </a:t>
            </a:r>
            <a:r>
              <a:rPr lang="en-US" sz="2400" dirty="0" smtClean="0">
                <a:latin typeface="Calibri" panose="020F0502020204030204" pitchFamily="34" charset="0"/>
                <a:ea typeface="Calibri" panose="020F0502020204030204" pitchFamily="34" charset="0"/>
                <a:cs typeface="Calibri" panose="020F0502020204030204" pitchFamily="34" charset="0"/>
              </a:rPr>
              <a:t>on</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getting </a:t>
            </a:r>
            <a:r>
              <a:rPr lang="en-US" sz="2400" dirty="0">
                <a:latin typeface="Calibri" panose="020F0502020204030204" pitchFamily="34" charset="0"/>
                <a:ea typeface="Calibri" panose="020F0502020204030204" pitchFamily="34" charset="0"/>
                <a:cs typeface="Calibri" panose="020F0502020204030204" pitchFamily="34" charset="0"/>
              </a:rPr>
              <a:t>people prepared </a:t>
            </a:r>
            <a:r>
              <a:rPr lang="en-US" sz="2400" dirty="0" smtClean="0">
                <a:latin typeface="Calibri" panose="020F0502020204030204" pitchFamily="34" charset="0"/>
                <a:ea typeface="Calibri" panose="020F0502020204030204" pitchFamily="34" charset="0"/>
                <a:cs typeface="Calibri" panose="020F0502020204030204" pitchFamily="34" charset="0"/>
              </a:rPr>
              <a:t>for</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calculus </a:t>
            </a:r>
            <a:r>
              <a:rPr lang="en-US" sz="2400" dirty="0">
                <a:latin typeface="Calibri" panose="020F0502020204030204" pitchFamily="34" charset="0"/>
                <a:ea typeface="Calibri" panose="020F0502020204030204" pitchFamily="34" charset="0"/>
                <a:cs typeface="Calibri" panose="020F0502020204030204" pitchFamily="34" charset="0"/>
              </a:rPr>
              <a:t>. .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But we do little to </a:t>
            </a:r>
            <a:r>
              <a:rPr lang="en-US" sz="2400" dirty="0" smtClean="0">
                <a:latin typeface="Calibri" panose="020F0502020204030204" pitchFamily="34" charset="0"/>
                <a:ea typeface="Calibri" panose="020F0502020204030204" pitchFamily="34" charset="0"/>
                <a:cs typeface="Calibri" panose="020F0502020204030204" pitchFamily="34" charset="0"/>
              </a:rPr>
              <a:t>teach</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statistics</a:t>
            </a:r>
            <a:r>
              <a:rPr lang="en-US" sz="2400" dirty="0">
                <a:latin typeface="Calibri" panose="020F0502020204030204" pitchFamily="34" charset="0"/>
                <a:ea typeface="Calibri" panose="020F0502020204030204" pitchFamily="34" charset="0"/>
                <a:cs typeface="Calibri" panose="020F0502020204030204" pitchFamily="34" charset="0"/>
              </a:rPr>
              <a:t>, probability, </a:t>
            </a:r>
            <a:r>
              <a:rPr lang="en-US" sz="2400" dirty="0" smtClean="0">
                <a:latin typeface="Calibri" panose="020F0502020204030204" pitchFamily="34" charset="0"/>
                <a:ea typeface="Calibri" panose="020F0502020204030204" pitchFamily="34" charset="0"/>
                <a:cs typeface="Calibri" panose="020F0502020204030204" pitchFamily="34" charset="0"/>
              </a:rPr>
              <a:t>and</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uncertainty </a:t>
            </a:r>
            <a:r>
              <a:rPr lang="en-US" sz="2400" dirty="0">
                <a:latin typeface="Calibri" panose="020F0502020204030204" pitchFamily="34" charset="0"/>
                <a:ea typeface="Calibri" panose="020F0502020204030204" pitchFamily="34" charset="0"/>
                <a:cs typeface="Calibri" panose="020F0502020204030204" pitchFamily="34" charset="0"/>
              </a:rPr>
              <a:t>. .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This is one of the </a:t>
            </a:r>
            <a:r>
              <a:rPr lang="en-US" sz="2400" dirty="0" smtClean="0">
                <a:latin typeface="Calibri" panose="020F0502020204030204" pitchFamily="34" charset="0"/>
                <a:ea typeface="Calibri" panose="020F0502020204030204" pitchFamily="34" charset="0"/>
                <a:cs typeface="Calibri" panose="020F0502020204030204" pitchFamily="34" charset="0"/>
              </a:rPr>
              <a:t>biggest</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issues </a:t>
            </a:r>
            <a:r>
              <a:rPr lang="en-US" sz="2400" dirty="0">
                <a:latin typeface="Calibri" panose="020F0502020204030204" pitchFamily="34" charset="0"/>
                <a:ea typeface="Calibri" panose="020F0502020204030204" pitchFamily="34" charset="0"/>
                <a:cs typeface="Calibri" panose="020F0502020204030204" pitchFamily="34" charset="0"/>
              </a:rPr>
              <a:t>facing </a:t>
            </a:r>
            <a:r>
              <a:rPr lang="en-US" sz="2400" dirty="0" smtClean="0">
                <a:latin typeface="Calibri" panose="020F0502020204030204" pitchFamily="34" charset="0"/>
                <a:ea typeface="Calibri" panose="020F0502020204030204" pitchFamily="34" charset="0"/>
                <a:cs typeface="Calibri" panose="020F0502020204030204" pitchFamily="34" charset="0"/>
              </a:rPr>
              <a:t>U.S.</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mathematical </a:t>
            </a:r>
            <a:r>
              <a:rPr lang="en-US" sz="2400" dirty="0">
                <a:latin typeface="Calibri" panose="020F0502020204030204" pitchFamily="34" charset="0"/>
                <a:ea typeface="Calibri" panose="020F0502020204030204" pitchFamily="34" charset="0"/>
                <a:cs typeface="Calibri" panose="020F0502020204030204" pitchFamily="34" charset="0"/>
              </a:rPr>
              <a:t>sciences; it </a:t>
            </a:r>
            <a:r>
              <a:rPr lang="en-US" sz="2400" dirty="0" smtClean="0">
                <a:latin typeface="Calibri" panose="020F0502020204030204" pitchFamily="34" charset="0"/>
                <a:ea typeface="Calibri" panose="020F0502020204030204" pitchFamily="34" charset="0"/>
                <a:cs typeface="Calibri" panose="020F0502020204030204" pitchFamily="34" charset="0"/>
              </a:rPr>
              <a:t>is</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also </a:t>
            </a:r>
            <a:r>
              <a:rPr lang="en-US" sz="2400" dirty="0">
                <a:latin typeface="Calibri" panose="020F0502020204030204" pitchFamily="34" charset="0"/>
                <a:ea typeface="Calibri" panose="020F0502020204030204" pitchFamily="34" charset="0"/>
                <a:cs typeface="Calibri" panose="020F0502020204030204" pitchFamily="34" charset="0"/>
              </a:rPr>
              <a:t>a big problem in </a:t>
            </a:r>
            <a:r>
              <a:rPr lang="en-US" sz="2400" dirty="0" smtClean="0">
                <a:latin typeface="Calibri" panose="020F0502020204030204" pitchFamily="34" charset="0"/>
                <a:ea typeface="Calibri" panose="020F0502020204030204" pitchFamily="34" charset="0"/>
                <a:cs typeface="Calibri" panose="020F0502020204030204" pitchFamily="34" charset="0"/>
              </a:rPr>
              <a:t>terms</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of national</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competitiveness</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US" sz="2400" dirty="0"/>
          </a:p>
        </p:txBody>
      </p:sp>
    </p:spTree>
    <p:extLst>
      <p:ext uri="{BB962C8B-B14F-4D97-AF65-F5344CB8AC3E}">
        <p14:creationId xmlns:p14="http://schemas.microsoft.com/office/powerpoint/2010/main" val="1817502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Rush to Calculus</a:t>
            </a:r>
            <a:endParaRPr lang="en-US" dirty="0"/>
          </a:p>
        </p:txBody>
      </p:sp>
      <p:sp>
        <p:nvSpPr>
          <p:cNvPr id="3" name="Content Placeholder 2"/>
          <p:cNvSpPr>
            <a:spLocks noGrp="1"/>
          </p:cNvSpPr>
          <p:nvPr>
            <p:ph idx="1"/>
          </p:nvPr>
        </p:nvSpPr>
        <p:spPr>
          <a:xfrm>
            <a:off x="457200" y="1569587"/>
            <a:ext cx="8229600" cy="4525963"/>
          </a:xfrm>
        </p:spPr>
        <p:txBody>
          <a:bodyPr/>
          <a:lstStyle/>
          <a:p>
            <a:endParaRPr lang="en-US" dirty="0"/>
          </a:p>
        </p:txBody>
      </p:sp>
      <p:pic>
        <p:nvPicPr>
          <p:cNvPr id="4" name="Picture 3"/>
          <p:cNvPicPr>
            <a:picLocks noChangeAspect="1"/>
          </p:cNvPicPr>
          <p:nvPr/>
        </p:nvPicPr>
        <p:blipFill>
          <a:blip r:embed="rId2"/>
          <a:stretch>
            <a:fillRect/>
          </a:stretch>
        </p:blipFill>
        <p:spPr>
          <a:xfrm>
            <a:off x="1026747" y="1462723"/>
            <a:ext cx="7090505" cy="4663440"/>
          </a:xfrm>
          <a:prstGeom prst="rect">
            <a:avLst/>
          </a:prstGeom>
        </p:spPr>
      </p:pic>
      <p:sp>
        <p:nvSpPr>
          <p:cNvPr id="6" name="TextBox 3"/>
          <p:cNvSpPr txBox="1">
            <a:spLocks noChangeArrowheads="1"/>
          </p:cNvSpPr>
          <p:nvPr/>
        </p:nvSpPr>
        <p:spPr bwMode="auto">
          <a:xfrm>
            <a:off x="4816475" y="6272213"/>
            <a:ext cx="3863975" cy="368300"/>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Sources: CBMS and College Board</a:t>
            </a:r>
          </a:p>
        </p:txBody>
      </p:sp>
    </p:spTree>
    <p:extLst>
      <p:ext uri="{BB962C8B-B14F-4D97-AF65-F5344CB8AC3E}">
        <p14:creationId xmlns:p14="http://schemas.microsoft.com/office/powerpoint/2010/main" val="422002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Autofit/>
          </a:bodyPr>
          <a:lstStyle/>
          <a:p>
            <a:r>
              <a:rPr lang="en-US" sz="2800" b="1" i="1" dirty="0" smtClean="0">
                <a:cs typeface="Arial"/>
              </a:rPr>
              <a:t>A Common Vision for Undergraduate Mathematical Sciences in 2025</a:t>
            </a:r>
            <a:endParaRPr lang="en-US" sz="2800" b="1" i="1" dirty="0">
              <a:cs typeface="Arial"/>
            </a:endParaRPr>
          </a:p>
        </p:txBody>
      </p:sp>
      <p:pic>
        <p:nvPicPr>
          <p:cNvPr id="5" name="Content Placeholder 4" descr="MAA-Common Vision v6-1.pdf"/>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4857" r="-14857"/>
          <a:stretch>
            <a:fillRect/>
          </a:stretch>
        </p:blipFill>
        <p:spPr>
          <a:xfrm>
            <a:off x="228600" y="2438400"/>
            <a:ext cx="2905972" cy="3200400"/>
          </a:xfrm>
        </p:spPr>
      </p:pic>
      <p:sp>
        <p:nvSpPr>
          <p:cNvPr id="4" name="Content Placeholder 3"/>
          <p:cNvSpPr>
            <a:spLocks noGrp="1"/>
          </p:cNvSpPr>
          <p:nvPr>
            <p:ph sz="half" idx="1"/>
          </p:nvPr>
        </p:nvSpPr>
        <p:spPr>
          <a:xfrm>
            <a:off x="3048000" y="2133600"/>
            <a:ext cx="5943600" cy="4525963"/>
          </a:xfrm>
        </p:spPr>
        <p:txBody>
          <a:bodyPr/>
          <a:lstStyle/>
          <a:p>
            <a:pPr marL="0" indent="0">
              <a:buNone/>
            </a:pPr>
            <a:r>
              <a:rPr lang="en-US" sz="2400" dirty="0" smtClean="0"/>
              <a:t>Calls on the community to:</a:t>
            </a:r>
          </a:p>
          <a:p>
            <a:pPr marL="457200" indent="-457200">
              <a:spcBef>
                <a:spcPts val="1200"/>
              </a:spcBef>
              <a:buFont typeface="+mj-lt"/>
              <a:buAutoNum type="arabicPeriod"/>
            </a:pPr>
            <a:r>
              <a:rPr lang="en-US" sz="2000" dirty="0" smtClean="0"/>
              <a:t>Update curricula</a:t>
            </a:r>
          </a:p>
          <a:p>
            <a:pPr marL="457200" indent="-457200">
              <a:spcBef>
                <a:spcPts val="1200"/>
              </a:spcBef>
              <a:buFont typeface="+mj-lt"/>
              <a:buAutoNum type="arabicPeriod"/>
            </a:pPr>
            <a:r>
              <a:rPr lang="en-US" sz="2000" dirty="0" smtClean="0"/>
              <a:t>Articulate clear pathways between curricula driven by changes in K-12 and the first courses students take in college</a:t>
            </a:r>
          </a:p>
          <a:p>
            <a:pPr marL="457200" indent="-457200">
              <a:spcBef>
                <a:spcPts val="1200"/>
              </a:spcBef>
              <a:buFont typeface="+mj-lt"/>
              <a:buAutoNum type="arabicPeriod"/>
            </a:pPr>
            <a:r>
              <a:rPr lang="en-US" sz="2000" dirty="0" smtClean="0"/>
              <a:t>Scale up the use of evidence-based pedagogical methods</a:t>
            </a:r>
          </a:p>
        </p:txBody>
      </p:sp>
      <p:sp>
        <p:nvSpPr>
          <p:cNvPr id="6" name="TextBox 5"/>
          <p:cNvSpPr txBox="1"/>
          <p:nvPr/>
        </p:nvSpPr>
        <p:spPr>
          <a:xfrm>
            <a:off x="1600200" y="1566730"/>
            <a:ext cx="6016391" cy="461665"/>
          </a:xfrm>
          <a:prstGeom prst="rect">
            <a:avLst/>
          </a:prstGeom>
          <a:noFill/>
        </p:spPr>
        <p:txBody>
          <a:bodyPr wrap="none" rtlCol="0">
            <a:spAutoFit/>
          </a:bodyPr>
          <a:lstStyle/>
          <a:p>
            <a:r>
              <a:rPr lang="en-US" sz="2400" b="1" i="1" dirty="0" smtClean="0"/>
              <a:t>“The status quo is unacceptable.”</a:t>
            </a:r>
            <a:endParaRPr lang="en-US" sz="2400" b="1" i="1" dirty="0"/>
          </a:p>
        </p:txBody>
      </p:sp>
    </p:spTree>
    <p:extLst>
      <p:ext uri="{BB962C8B-B14F-4D97-AF65-F5344CB8AC3E}">
        <p14:creationId xmlns:p14="http://schemas.microsoft.com/office/powerpoint/2010/main" val="22188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599" cy="1143000"/>
          </a:xfrm>
        </p:spPr>
        <p:txBody>
          <a:bodyPr/>
          <a:lstStyle/>
          <a:p>
            <a:r>
              <a:rPr lang="en-US" sz="2400" dirty="0"/>
              <a:t>Active </a:t>
            </a:r>
            <a:r>
              <a:rPr lang="en-US" sz="2400" dirty="0" smtClean="0"/>
              <a:t>Learning </a:t>
            </a:r>
            <a:r>
              <a:rPr lang="en-US" sz="2400" dirty="0"/>
              <a:t>I</a:t>
            </a:r>
            <a:r>
              <a:rPr lang="en-US" sz="2400" dirty="0" smtClean="0"/>
              <a:t>ncreases </a:t>
            </a:r>
            <a:r>
              <a:rPr lang="en-US" sz="2400" dirty="0"/>
              <a:t>S</a:t>
            </a:r>
            <a:r>
              <a:rPr lang="en-US" sz="2400" dirty="0" smtClean="0"/>
              <a:t>tudent </a:t>
            </a:r>
            <a:r>
              <a:rPr lang="en-US" sz="2400" dirty="0"/>
              <a:t>P</a:t>
            </a:r>
            <a:r>
              <a:rPr lang="en-US" sz="2400" dirty="0" smtClean="0"/>
              <a:t>erformance in Science</a:t>
            </a:r>
            <a:r>
              <a:rPr lang="en-US" sz="2400" dirty="0"/>
              <a:t>, </a:t>
            </a:r>
            <a:r>
              <a:rPr lang="en-US" sz="2400" dirty="0" smtClean="0"/>
              <a:t>Engineering</a:t>
            </a:r>
            <a:r>
              <a:rPr lang="en-US" sz="2400" dirty="0"/>
              <a:t>, </a:t>
            </a:r>
            <a:r>
              <a:rPr lang="en-US" sz="2400" dirty="0" smtClean="0"/>
              <a:t>and </a:t>
            </a:r>
            <a:r>
              <a:rPr lang="en-US" sz="2400" dirty="0"/>
              <a:t>M</a:t>
            </a:r>
            <a:r>
              <a:rPr lang="en-US" sz="2400" dirty="0" smtClean="0"/>
              <a:t>athematics</a:t>
            </a:r>
            <a:endParaRPr lang="en-US" sz="2400" dirty="0"/>
          </a:p>
        </p:txBody>
      </p:sp>
      <p:sp>
        <p:nvSpPr>
          <p:cNvPr id="3" name="Content Placeholder 2"/>
          <p:cNvSpPr>
            <a:spLocks noGrp="1"/>
          </p:cNvSpPr>
          <p:nvPr>
            <p:ph idx="1"/>
          </p:nvPr>
        </p:nvSpPr>
        <p:spPr/>
        <p:txBody>
          <a:bodyPr/>
          <a:lstStyle/>
          <a:p>
            <a:r>
              <a:rPr lang="en-US" sz="2000" dirty="0"/>
              <a:t>Meta-analysis of 225 studies </a:t>
            </a:r>
            <a:r>
              <a:rPr lang="en-US" sz="2000" dirty="0" smtClean="0"/>
              <a:t>comparing </a:t>
            </a:r>
            <a:r>
              <a:rPr lang="en-US" sz="2000" dirty="0"/>
              <a:t>student performance in undergraduate science, technology, engineering, and </a:t>
            </a:r>
            <a:r>
              <a:rPr lang="en-US" sz="2000" dirty="0" smtClean="0"/>
              <a:t>mathematics (44 studies) (</a:t>
            </a:r>
            <a:r>
              <a:rPr lang="en-US" sz="2000" dirty="0"/>
              <a:t>STEM) courses under traditional lecturing versus active learning</a:t>
            </a:r>
            <a:r>
              <a:rPr lang="en-US" sz="2000" dirty="0" smtClean="0"/>
              <a:t>.</a:t>
            </a:r>
          </a:p>
          <a:p>
            <a:pPr>
              <a:spcBef>
                <a:spcPts val="1200"/>
              </a:spcBef>
            </a:pPr>
            <a:r>
              <a:rPr lang="en-US" sz="2000" dirty="0"/>
              <a:t>A</a:t>
            </a:r>
            <a:r>
              <a:rPr lang="en-US" sz="2000" dirty="0" smtClean="0"/>
              <a:t>ctive </a:t>
            </a:r>
            <a:r>
              <a:rPr lang="en-US" sz="2000" dirty="0"/>
              <a:t>learning interventions </a:t>
            </a:r>
            <a:r>
              <a:rPr lang="en-US" sz="2000" dirty="0" smtClean="0"/>
              <a:t>included: </a:t>
            </a:r>
          </a:p>
          <a:p>
            <a:pPr lvl="1"/>
            <a:r>
              <a:rPr lang="en-US" sz="1600" dirty="0" smtClean="0"/>
              <a:t>occasional </a:t>
            </a:r>
            <a:r>
              <a:rPr lang="en-US" sz="1600" dirty="0"/>
              <a:t>group problem-solving, </a:t>
            </a:r>
          </a:p>
          <a:p>
            <a:pPr lvl="1"/>
            <a:r>
              <a:rPr lang="en-US" sz="1600" dirty="0"/>
              <a:t>worksheets or tutorials completed during class, </a:t>
            </a:r>
          </a:p>
          <a:p>
            <a:pPr lvl="1"/>
            <a:r>
              <a:rPr lang="en-US" sz="1600" dirty="0"/>
              <a:t>use of personal response systems </a:t>
            </a:r>
          </a:p>
          <a:p>
            <a:pPr lvl="1"/>
            <a:r>
              <a:rPr lang="en-US" sz="1600" dirty="0"/>
              <a:t>studio or workshop course designs.</a:t>
            </a:r>
          </a:p>
          <a:p>
            <a:pPr>
              <a:spcBef>
                <a:spcPts val="1200"/>
              </a:spcBef>
            </a:pPr>
            <a:r>
              <a:rPr lang="en-US" sz="2000" dirty="0" smtClean="0"/>
              <a:t>Research questions:</a:t>
            </a:r>
            <a:r>
              <a:rPr lang="en-US" sz="2000" dirty="0"/>
              <a:t> </a:t>
            </a:r>
          </a:p>
          <a:p>
            <a:pPr lvl="1"/>
            <a:r>
              <a:rPr lang="en-US" sz="1600" dirty="0"/>
              <a:t>Does active learning boost examination scores? </a:t>
            </a:r>
          </a:p>
          <a:p>
            <a:pPr lvl="1"/>
            <a:r>
              <a:rPr lang="en-US" sz="1600" dirty="0"/>
              <a:t>Does it lower failure rates?</a:t>
            </a:r>
          </a:p>
          <a:p>
            <a:endParaRPr lang="en-US" dirty="0"/>
          </a:p>
          <a:p>
            <a:endParaRPr lang="en-US" dirty="0"/>
          </a:p>
        </p:txBody>
      </p:sp>
      <p:sp>
        <p:nvSpPr>
          <p:cNvPr id="4" name="TextBox 3"/>
          <p:cNvSpPr txBox="1"/>
          <p:nvPr/>
        </p:nvSpPr>
        <p:spPr>
          <a:xfrm>
            <a:off x="3581400" y="5943600"/>
            <a:ext cx="5257800" cy="830997"/>
          </a:xfrm>
          <a:prstGeom prst="rect">
            <a:avLst/>
          </a:prstGeom>
          <a:noFill/>
        </p:spPr>
        <p:txBody>
          <a:bodyPr wrap="square" rtlCol="0">
            <a:spAutoFit/>
          </a:bodyPr>
          <a:lstStyle/>
          <a:p>
            <a:r>
              <a:rPr lang="en-US" sz="1600" dirty="0"/>
              <a:t>Freeman, S. et al, Proceedings of the National Academy of Sciences, June 10, 2014, vol. 111 no. 238410-8414.</a:t>
            </a:r>
          </a:p>
        </p:txBody>
      </p:sp>
    </p:spTree>
    <p:extLst>
      <p:ext uri="{BB962C8B-B14F-4D97-AF65-F5344CB8AC3E}">
        <p14:creationId xmlns:p14="http://schemas.microsoft.com/office/powerpoint/2010/main" val="2081141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Changes in Failure Rate</a:t>
            </a:r>
            <a:r>
              <a:rPr lang="en-US" dirty="0" smtClean="0"/>
              <a:t/>
            </a:r>
            <a:br>
              <a:rPr lang="en-US" dirty="0" smtClean="0"/>
            </a:br>
            <a:r>
              <a:rPr lang="en-US" sz="3200" dirty="0" smtClean="0"/>
              <a:t>Lecture vs Active Learning</a:t>
            </a:r>
            <a:endParaRPr lang="en-US" dirty="0"/>
          </a:p>
        </p:txBody>
      </p:sp>
      <p:sp>
        <p:nvSpPr>
          <p:cNvPr id="3" name="Content Placeholder 2"/>
          <p:cNvSpPr>
            <a:spLocks noGrp="1"/>
          </p:cNvSpPr>
          <p:nvPr>
            <p:ph idx="1"/>
          </p:nvPr>
        </p:nvSpPr>
        <p:spPr>
          <a:xfrm>
            <a:off x="685800" y="1447800"/>
            <a:ext cx="8229600" cy="4525963"/>
          </a:xfrm>
        </p:spPr>
        <p:txBody>
          <a:bodyPr/>
          <a:lstStyle/>
          <a:p>
            <a:endParaRPr lang="en-US"/>
          </a:p>
        </p:txBody>
      </p:sp>
      <p:pic>
        <p:nvPicPr>
          <p:cNvPr id="4" name="Picture 3"/>
          <p:cNvPicPr>
            <a:picLocks noChangeAspect="1"/>
          </p:cNvPicPr>
          <p:nvPr/>
        </p:nvPicPr>
        <p:blipFill>
          <a:blip r:embed="rId2"/>
          <a:stretch>
            <a:fillRect/>
          </a:stretch>
        </p:blipFill>
        <p:spPr>
          <a:xfrm>
            <a:off x="386452" y="1612900"/>
            <a:ext cx="8300348" cy="3749040"/>
          </a:xfrm>
          <a:prstGeom prst="rect">
            <a:avLst/>
          </a:prstGeom>
        </p:spPr>
      </p:pic>
      <p:sp>
        <p:nvSpPr>
          <p:cNvPr id="5" name="TextBox 4"/>
          <p:cNvSpPr txBox="1"/>
          <p:nvPr/>
        </p:nvSpPr>
        <p:spPr>
          <a:xfrm>
            <a:off x="457200" y="5446365"/>
            <a:ext cx="4343400" cy="830997"/>
          </a:xfrm>
          <a:prstGeom prst="rect">
            <a:avLst/>
          </a:prstGeom>
          <a:noFill/>
        </p:spPr>
        <p:txBody>
          <a:bodyPr wrap="square" rtlCol="0">
            <a:spAutoFit/>
          </a:bodyPr>
          <a:lstStyle/>
          <a:p>
            <a:r>
              <a:rPr lang="en-US" sz="1200" dirty="0" smtClean="0"/>
              <a:t>(A) The </a:t>
            </a:r>
            <a:r>
              <a:rPr lang="en-US" sz="1200" dirty="0"/>
              <a:t>mean </a:t>
            </a:r>
            <a:r>
              <a:rPr lang="en-US" sz="1200" dirty="0" smtClean="0"/>
              <a:t>change (12</a:t>
            </a:r>
            <a:r>
              <a:rPr lang="en-US" sz="1200" dirty="0"/>
              <a:t>%) is indicated by </a:t>
            </a:r>
            <a:r>
              <a:rPr lang="en-US" sz="1200" dirty="0" smtClean="0"/>
              <a:t>the</a:t>
            </a:r>
            <a:br>
              <a:rPr lang="en-US" sz="1200" dirty="0" smtClean="0"/>
            </a:br>
            <a:r>
              <a:rPr lang="en-US" sz="1200" dirty="0" smtClean="0"/>
              <a:t>     dashed </a:t>
            </a:r>
            <a:r>
              <a:rPr lang="en-US" sz="1200" dirty="0"/>
              <a:t>vertical line. </a:t>
            </a:r>
            <a:endParaRPr lang="en-US" sz="1200" dirty="0" smtClean="0"/>
          </a:p>
          <a:p>
            <a:r>
              <a:rPr lang="en-US" sz="1200" dirty="0" smtClean="0"/>
              <a:t>                                         </a:t>
            </a:r>
          </a:p>
          <a:p>
            <a:r>
              <a:rPr lang="en-US" sz="1200" dirty="0"/>
              <a:t> </a:t>
            </a:r>
            <a:r>
              <a:rPr lang="en-US" sz="1200" dirty="0" smtClean="0"/>
              <a:t>                                                                                                                    </a:t>
            </a:r>
            <a:endParaRPr lang="en-US" sz="1200" dirty="0"/>
          </a:p>
        </p:txBody>
      </p:sp>
      <p:sp>
        <p:nvSpPr>
          <p:cNvPr id="6" name="TextBox 5"/>
          <p:cNvSpPr txBox="1"/>
          <p:nvPr/>
        </p:nvSpPr>
        <p:spPr>
          <a:xfrm>
            <a:off x="4680848" y="5386457"/>
            <a:ext cx="4005952" cy="1015663"/>
          </a:xfrm>
          <a:prstGeom prst="rect">
            <a:avLst/>
          </a:prstGeom>
          <a:noFill/>
        </p:spPr>
        <p:txBody>
          <a:bodyPr wrap="square" rtlCol="0">
            <a:spAutoFit/>
          </a:bodyPr>
          <a:lstStyle/>
          <a:p>
            <a:r>
              <a:rPr lang="en-US" sz="1200" dirty="0" smtClean="0"/>
              <a:t>(B) Kernel density plots of failure rates under</a:t>
            </a:r>
            <a:br>
              <a:rPr lang="en-US" sz="1200" dirty="0" smtClean="0"/>
            </a:br>
            <a:r>
              <a:rPr lang="en-US" sz="1200" dirty="0" smtClean="0"/>
              <a:t>     active learning and under lecturing. The</a:t>
            </a:r>
            <a:br>
              <a:rPr lang="en-US" sz="1200" dirty="0" smtClean="0"/>
            </a:br>
            <a:r>
              <a:rPr lang="en-US" sz="1200" dirty="0" smtClean="0"/>
              <a:t>     mean failure rates under each classroom type</a:t>
            </a:r>
            <a:br>
              <a:rPr lang="en-US" sz="1200" dirty="0" smtClean="0"/>
            </a:br>
            <a:r>
              <a:rPr lang="en-US" sz="1200" dirty="0" smtClean="0"/>
              <a:t>     (21.8% and 33.8%) are shown by dashed</a:t>
            </a:r>
          </a:p>
          <a:p>
            <a:r>
              <a:rPr lang="en-US" sz="1200" dirty="0"/>
              <a:t> </a:t>
            </a:r>
            <a:r>
              <a:rPr lang="en-US" sz="1200" dirty="0" smtClean="0"/>
              <a:t>    vertical lines.</a:t>
            </a:r>
            <a:endParaRPr lang="en-US" sz="1200" dirty="0"/>
          </a:p>
        </p:txBody>
      </p:sp>
      <p:sp>
        <p:nvSpPr>
          <p:cNvPr id="7" name="TextBox 6"/>
          <p:cNvSpPr txBox="1"/>
          <p:nvPr/>
        </p:nvSpPr>
        <p:spPr>
          <a:xfrm>
            <a:off x="6552422" y="6398416"/>
            <a:ext cx="2343719" cy="338554"/>
          </a:xfrm>
          <a:prstGeom prst="rect">
            <a:avLst/>
          </a:prstGeom>
          <a:noFill/>
        </p:spPr>
        <p:txBody>
          <a:bodyPr wrap="none" rtlCol="0">
            <a:spAutoFit/>
          </a:bodyPr>
          <a:lstStyle/>
          <a:p>
            <a:r>
              <a:rPr lang="en-US" sz="1600" dirty="0" smtClean="0"/>
              <a:t>Freeman et al., 2014</a:t>
            </a:r>
            <a:endParaRPr lang="en-US" sz="1600" dirty="0"/>
          </a:p>
        </p:txBody>
      </p:sp>
    </p:spTree>
    <p:extLst>
      <p:ext uri="{BB962C8B-B14F-4D97-AF65-F5344CB8AC3E}">
        <p14:creationId xmlns:p14="http://schemas.microsoft.com/office/powerpoint/2010/main" val="3056985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Changes in Assessment Performance and Failure Rate</a:t>
            </a:r>
            <a:r>
              <a:rPr lang="en-US" sz="2800" dirty="0" smtClean="0"/>
              <a:t/>
            </a:r>
            <a:br>
              <a:rPr lang="en-US" sz="2800" dirty="0" smtClean="0"/>
            </a:br>
            <a:r>
              <a:rPr lang="en-US" sz="2400" dirty="0" smtClean="0"/>
              <a:t>Lecture vs Active Learning</a:t>
            </a:r>
            <a:endParaRPr lang="en-US" sz="2800" dirty="0"/>
          </a:p>
        </p:txBody>
      </p:sp>
      <p:sp>
        <p:nvSpPr>
          <p:cNvPr id="3" name="Content Placeholder 2"/>
          <p:cNvSpPr>
            <a:spLocks noGrp="1"/>
          </p:cNvSpPr>
          <p:nvPr>
            <p:ph idx="1"/>
          </p:nvPr>
        </p:nvSpPr>
        <p:spPr>
          <a:xfrm>
            <a:off x="685800" y="1447800"/>
            <a:ext cx="8229600" cy="4525963"/>
          </a:xfrm>
        </p:spPr>
        <p:txBody>
          <a:bodyPr/>
          <a:lstStyle/>
          <a:p>
            <a:endParaRPr lang="en-US" dirty="0"/>
          </a:p>
        </p:txBody>
      </p:sp>
      <p:sp>
        <p:nvSpPr>
          <p:cNvPr id="5" name="TextBox 4"/>
          <p:cNvSpPr txBox="1"/>
          <p:nvPr/>
        </p:nvSpPr>
        <p:spPr>
          <a:xfrm>
            <a:off x="914400" y="5638800"/>
            <a:ext cx="6939609" cy="461665"/>
          </a:xfrm>
          <a:prstGeom prst="rect">
            <a:avLst/>
          </a:prstGeom>
          <a:noFill/>
        </p:spPr>
        <p:txBody>
          <a:bodyPr wrap="square" rtlCol="0">
            <a:spAutoFit/>
          </a:bodyPr>
          <a:lstStyle/>
          <a:p>
            <a:r>
              <a:rPr lang="en-US" sz="1200" dirty="0" smtClean="0"/>
              <a:t>(A) Data </a:t>
            </a:r>
            <a:r>
              <a:rPr lang="en-US" sz="1200" dirty="0"/>
              <a:t>on examination scores, concept </a:t>
            </a:r>
            <a:r>
              <a:rPr lang="en-US" sz="1200" dirty="0" smtClean="0"/>
              <a:t>inventories or </a:t>
            </a:r>
            <a:r>
              <a:rPr lang="en-US" sz="1200" dirty="0"/>
              <a:t>other assessments</a:t>
            </a:r>
            <a:r>
              <a:rPr lang="en-US" sz="1200" dirty="0" smtClean="0"/>
              <a:t>                                         </a:t>
            </a:r>
          </a:p>
          <a:p>
            <a:r>
              <a:rPr lang="en-US" sz="1200" dirty="0"/>
              <a:t> </a:t>
            </a:r>
            <a:r>
              <a:rPr lang="en-US" sz="1200" dirty="0" smtClean="0"/>
              <a:t>                                                                                                                    </a:t>
            </a:r>
            <a:endParaRPr lang="en-US" sz="1200" dirty="0"/>
          </a:p>
        </p:txBody>
      </p:sp>
      <p:pic>
        <p:nvPicPr>
          <p:cNvPr id="7" name="Picture 6"/>
          <p:cNvPicPr>
            <a:picLocks noChangeAspect="1"/>
          </p:cNvPicPr>
          <p:nvPr/>
        </p:nvPicPr>
        <p:blipFill>
          <a:blip r:embed="rId2"/>
          <a:stretch>
            <a:fillRect/>
          </a:stretch>
        </p:blipFill>
        <p:spPr>
          <a:xfrm>
            <a:off x="1066800" y="1511077"/>
            <a:ext cx="6330009" cy="3931920"/>
          </a:xfrm>
          <a:prstGeom prst="rect">
            <a:avLst/>
          </a:prstGeom>
        </p:spPr>
      </p:pic>
      <p:sp>
        <p:nvSpPr>
          <p:cNvPr id="8" name="TextBox 7"/>
          <p:cNvSpPr txBox="1"/>
          <p:nvPr/>
        </p:nvSpPr>
        <p:spPr>
          <a:xfrm>
            <a:off x="6341022" y="6296268"/>
            <a:ext cx="2343719" cy="338554"/>
          </a:xfrm>
          <a:prstGeom prst="rect">
            <a:avLst/>
          </a:prstGeom>
          <a:noFill/>
        </p:spPr>
        <p:txBody>
          <a:bodyPr wrap="none" rtlCol="0">
            <a:spAutoFit/>
          </a:bodyPr>
          <a:lstStyle/>
          <a:p>
            <a:r>
              <a:rPr lang="en-US" sz="1600" dirty="0" smtClean="0"/>
              <a:t>Freeman et al., 2014</a:t>
            </a:r>
            <a:endParaRPr lang="en-US" sz="1600" dirty="0"/>
          </a:p>
        </p:txBody>
      </p:sp>
    </p:spTree>
    <p:extLst>
      <p:ext uri="{BB962C8B-B14F-4D97-AF65-F5344CB8AC3E}">
        <p14:creationId xmlns:p14="http://schemas.microsoft.com/office/powerpoint/2010/main" val="3299977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599" cy="1143000"/>
          </a:xfrm>
        </p:spPr>
        <p:txBody>
          <a:bodyPr/>
          <a:lstStyle/>
          <a:p>
            <a:r>
              <a:rPr lang="en-US" sz="2400" dirty="0"/>
              <a:t>Active </a:t>
            </a:r>
            <a:r>
              <a:rPr lang="en-US" sz="2400" dirty="0" smtClean="0"/>
              <a:t>Learning </a:t>
            </a:r>
            <a:r>
              <a:rPr lang="en-US" sz="2400" dirty="0"/>
              <a:t>I</a:t>
            </a:r>
            <a:r>
              <a:rPr lang="en-US" sz="2400" dirty="0" smtClean="0"/>
              <a:t>ncreases </a:t>
            </a:r>
            <a:r>
              <a:rPr lang="en-US" sz="2400" dirty="0"/>
              <a:t>S</a:t>
            </a:r>
            <a:r>
              <a:rPr lang="en-US" sz="2400" dirty="0" smtClean="0"/>
              <a:t>tudent </a:t>
            </a:r>
            <a:r>
              <a:rPr lang="en-US" sz="2400" dirty="0"/>
              <a:t>P</a:t>
            </a:r>
            <a:r>
              <a:rPr lang="en-US" sz="2400" dirty="0" smtClean="0"/>
              <a:t>erformance in Science</a:t>
            </a:r>
            <a:r>
              <a:rPr lang="en-US" sz="2400" dirty="0"/>
              <a:t>, </a:t>
            </a:r>
            <a:r>
              <a:rPr lang="en-US" sz="2400" dirty="0" smtClean="0"/>
              <a:t>Engineering</a:t>
            </a:r>
            <a:r>
              <a:rPr lang="en-US" sz="2400" dirty="0"/>
              <a:t>, </a:t>
            </a:r>
            <a:r>
              <a:rPr lang="en-US" sz="2400" dirty="0" smtClean="0"/>
              <a:t>and </a:t>
            </a:r>
            <a:r>
              <a:rPr lang="en-US" sz="2400" dirty="0"/>
              <a:t>M</a:t>
            </a:r>
            <a:r>
              <a:rPr lang="en-US" sz="2400" dirty="0" smtClean="0"/>
              <a:t>athematics</a:t>
            </a:r>
            <a:endParaRPr lang="en-US" sz="2400" dirty="0"/>
          </a:p>
        </p:txBody>
      </p:sp>
      <p:sp>
        <p:nvSpPr>
          <p:cNvPr id="3" name="Content Placeholder 2"/>
          <p:cNvSpPr>
            <a:spLocks noGrp="1"/>
          </p:cNvSpPr>
          <p:nvPr>
            <p:ph idx="1"/>
          </p:nvPr>
        </p:nvSpPr>
        <p:spPr/>
        <p:txBody>
          <a:bodyPr/>
          <a:lstStyle/>
          <a:p>
            <a:r>
              <a:rPr lang="en-US" sz="2400" dirty="0" smtClean="0"/>
              <a:t>Active </a:t>
            </a:r>
            <a:r>
              <a:rPr lang="en-US" sz="2400" dirty="0"/>
              <a:t>learning confers disproportionate benefits for STEM students from disadvantaged backgrounds and for female students in male-dominated </a:t>
            </a:r>
            <a:r>
              <a:rPr lang="en-US" sz="2400" dirty="0" smtClean="0"/>
              <a:t>fields;</a:t>
            </a:r>
          </a:p>
          <a:p>
            <a:pPr marL="0" indent="0">
              <a:buNone/>
            </a:pPr>
            <a:endParaRPr lang="en-US" sz="1600" dirty="0" smtClean="0"/>
          </a:p>
          <a:p>
            <a:r>
              <a:rPr lang="en-US" sz="2400" dirty="0"/>
              <a:t>The results raise questions about the continued use of traditional lecturing as a control in research studies, and support </a:t>
            </a:r>
            <a:r>
              <a:rPr lang="en-US" sz="2400" b="1" dirty="0"/>
              <a:t>active learning as the preferred, empirically validated teaching practice in regular classrooms</a:t>
            </a:r>
            <a:r>
              <a:rPr lang="en-US" sz="2400" dirty="0"/>
              <a:t>.</a:t>
            </a:r>
          </a:p>
          <a:p>
            <a:endParaRPr lang="en-US" dirty="0"/>
          </a:p>
        </p:txBody>
      </p:sp>
      <p:sp>
        <p:nvSpPr>
          <p:cNvPr id="4" name="TextBox 3"/>
          <p:cNvSpPr txBox="1"/>
          <p:nvPr/>
        </p:nvSpPr>
        <p:spPr>
          <a:xfrm>
            <a:off x="6553200" y="6126163"/>
            <a:ext cx="2438400" cy="338554"/>
          </a:xfrm>
          <a:prstGeom prst="rect">
            <a:avLst/>
          </a:prstGeom>
          <a:noFill/>
        </p:spPr>
        <p:txBody>
          <a:bodyPr wrap="square" rtlCol="0">
            <a:spAutoFit/>
          </a:bodyPr>
          <a:lstStyle/>
          <a:p>
            <a:r>
              <a:rPr lang="en-US" sz="1600" dirty="0" smtClean="0"/>
              <a:t>Freeman et </a:t>
            </a:r>
            <a:r>
              <a:rPr lang="en-US" sz="1600" dirty="0"/>
              <a:t>al, </a:t>
            </a:r>
            <a:r>
              <a:rPr lang="en-US" sz="1600" dirty="0" smtClean="0"/>
              <a:t>2014</a:t>
            </a:r>
            <a:endParaRPr lang="en-US" sz="1600" dirty="0"/>
          </a:p>
        </p:txBody>
      </p:sp>
    </p:spTree>
    <p:extLst>
      <p:ext uri="{BB962C8B-B14F-4D97-AF65-F5344CB8AC3E}">
        <p14:creationId xmlns:p14="http://schemas.microsoft.com/office/powerpoint/2010/main" val="29701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152400"/>
            <a:ext cx="77216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762000" y="16002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4" name="Picture 3"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16042"/>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1635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Autofit/>
          </a:bodyPr>
          <a:lstStyle/>
          <a:p>
            <a:r>
              <a:rPr lang="en-US" sz="2800" b="1" i="1" dirty="0" smtClean="0">
                <a:cs typeface="Arial"/>
              </a:rPr>
              <a:t>A Common Vision for Undergraduate Mathematical Sciences in 2025</a:t>
            </a:r>
            <a:endParaRPr lang="en-US" sz="2800" b="1" i="1" dirty="0">
              <a:cs typeface="Arial"/>
            </a:endParaRPr>
          </a:p>
        </p:txBody>
      </p:sp>
      <p:pic>
        <p:nvPicPr>
          <p:cNvPr id="5" name="Content Placeholder 4" descr="MAA-Common Vision v6-1.pdf"/>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4857" r="-14857"/>
          <a:stretch>
            <a:fillRect/>
          </a:stretch>
        </p:blipFill>
        <p:spPr>
          <a:xfrm>
            <a:off x="228600" y="2438400"/>
            <a:ext cx="2905972" cy="3200400"/>
          </a:xfrm>
        </p:spPr>
      </p:pic>
      <p:sp>
        <p:nvSpPr>
          <p:cNvPr id="4" name="Content Placeholder 3"/>
          <p:cNvSpPr>
            <a:spLocks noGrp="1"/>
          </p:cNvSpPr>
          <p:nvPr>
            <p:ph sz="half" idx="1"/>
          </p:nvPr>
        </p:nvSpPr>
        <p:spPr>
          <a:xfrm>
            <a:off x="3048000" y="2133600"/>
            <a:ext cx="5943600" cy="4525963"/>
          </a:xfrm>
        </p:spPr>
        <p:txBody>
          <a:bodyPr/>
          <a:lstStyle/>
          <a:p>
            <a:pPr marL="0" indent="0">
              <a:buNone/>
            </a:pPr>
            <a:r>
              <a:rPr lang="en-US" sz="2400" dirty="0" smtClean="0"/>
              <a:t>Calls on the community to:</a:t>
            </a:r>
          </a:p>
          <a:p>
            <a:pPr marL="457200" indent="-457200">
              <a:spcBef>
                <a:spcPts val="1200"/>
              </a:spcBef>
              <a:buFont typeface="+mj-lt"/>
              <a:buAutoNum type="arabicPeriod"/>
            </a:pPr>
            <a:r>
              <a:rPr lang="en-US" sz="2000" dirty="0" smtClean="0"/>
              <a:t>Update curricula</a:t>
            </a:r>
          </a:p>
          <a:p>
            <a:pPr marL="457200" indent="-457200">
              <a:spcBef>
                <a:spcPts val="1200"/>
              </a:spcBef>
              <a:buFont typeface="+mj-lt"/>
              <a:buAutoNum type="arabicPeriod"/>
            </a:pPr>
            <a:r>
              <a:rPr lang="en-US" sz="2000" dirty="0" smtClean="0"/>
              <a:t>Articulate clear pathways between curricula driven by changes in K-12 and the first courses students take in college</a:t>
            </a:r>
          </a:p>
          <a:p>
            <a:pPr marL="457200" indent="-457200">
              <a:spcBef>
                <a:spcPts val="1200"/>
              </a:spcBef>
              <a:buFont typeface="+mj-lt"/>
              <a:buAutoNum type="arabicPeriod"/>
            </a:pPr>
            <a:r>
              <a:rPr lang="en-US" sz="2000" dirty="0" smtClean="0"/>
              <a:t>Scale up the use of evidence-based pedagogical methods</a:t>
            </a:r>
          </a:p>
          <a:p>
            <a:pPr marL="457200" indent="-457200">
              <a:spcBef>
                <a:spcPts val="1200"/>
              </a:spcBef>
              <a:buFont typeface="+mj-lt"/>
              <a:buAutoNum type="arabicPeriod"/>
            </a:pPr>
            <a:r>
              <a:rPr lang="en-US" sz="2000" dirty="0"/>
              <a:t>R</a:t>
            </a:r>
            <a:r>
              <a:rPr lang="en-US" sz="2000" dirty="0" smtClean="0"/>
              <a:t>emove barriers at critical transition points</a:t>
            </a:r>
          </a:p>
          <a:p>
            <a:pPr marL="457200" indent="-457200">
              <a:spcBef>
                <a:spcPts val="1200"/>
              </a:spcBef>
              <a:buFont typeface="+mj-lt"/>
              <a:buAutoNum type="arabicPeriod"/>
            </a:pPr>
            <a:r>
              <a:rPr lang="en-US" sz="2000" dirty="0" smtClean="0"/>
              <a:t>Establish stronger connections with other disciplines</a:t>
            </a:r>
          </a:p>
        </p:txBody>
      </p:sp>
      <p:sp>
        <p:nvSpPr>
          <p:cNvPr id="6" name="TextBox 5"/>
          <p:cNvSpPr txBox="1"/>
          <p:nvPr/>
        </p:nvSpPr>
        <p:spPr>
          <a:xfrm>
            <a:off x="1600200" y="1566730"/>
            <a:ext cx="6016391" cy="461665"/>
          </a:xfrm>
          <a:prstGeom prst="rect">
            <a:avLst/>
          </a:prstGeom>
          <a:noFill/>
        </p:spPr>
        <p:txBody>
          <a:bodyPr wrap="none" rtlCol="0">
            <a:spAutoFit/>
          </a:bodyPr>
          <a:lstStyle/>
          <a:p>
            <a:r>
              <a:rPr lang="en-US" sz="2400" b="1" i="1" dirty="0" smtClean="0"/>
              <a:t>“The status quo is unacceptable.”</a:t>
            </a:r>
            <a:endParaRPr lang="en-US" sz="2400" b="1" i="1" dirty="0"/>
          </a:p>
        </p:txBody>
      </p:sp>
    </p:spTree>
    <p:extLst>
      <p:ext uri="{BB962C8B-B14F-4D97-AF65-F5344CB8AC3E}">
        <p14:creationId xmlns:p14="http://schemas.microsoft.com/office/powerpoint/2010/main" val="19320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594" y="274638"/>
            <a:ext cx="7431206" cy="1143000"/>
          </a:xfrm>
        </p:spPr>
        <p:txBody>
          <a:bodyPr/>
          <a:lstStyle/>
          <a:p>
            <a:r>
              <a:rPr lang="en-US" sz="4000" b="1" dirty="0" smtClean="0">
                <a:solidFill>
                  <a:srgbClr val="003366"/>
                </a:solidFill>
                <a:latin typeface="Calibri" panose="020F0502020204030204" pitchFamily="34" charset="0"/>
              </a:rPr>
              <a:t>College and Career Readiness</a:t>
            </a:r>
            <a:endParaRPr lang="en-US" sz="4000" b="1" dirty="0">
              <a:solidFill>
                <a:srgbClr val="003366"/>
              </a:solidFill>
              <a:latin typeface="Calibri" panose="020F0502020204030204" pitchFamily="34" charset="0"/>
            </a:endParaRPr>
          </a:p>
        </p:txBody>
      </p:sp>
      <p:sp>
        <p:nvSpPr>
          <p:cNvPr id="3" name="Content Placeholder 2"/>
          <p:cNvSpPr>
            <a:spLocks noGrp="1"/>
          </p:cNvSpPr>
          <p:nvPr>
            <p:ph idx="1"/>
          </p:nvPr>
        </p:nvSpPr>
        <p:spPr>
          <a:xfrm>
            <a:off x="990600" y="1752600"/>
            <a:ext cx="7540388" cy="4525963"/>
          </a:xfrm>
        </p:spPr>
        <p:txBody>
          <a:bodyPr>
            <a:normAutofit fontScale="92500" lnSpcReduction="10000"/>
          </a:bodyPr>
          <a:lstStyle/>
          <a:p>
            <a:pPr marL="0" indent="0" algn="ctr">
              <a:buNone/>
            </a:pPr>
            <a:r>
              <a:rPr lang="en-US" dirty="0" smtClean="0">
                <a:solidFill>
                  <a:srgbClr val="003366"/>
                </a:solidFill>
                <a:latin typeface="Calibri" panose="020F0502020204030204" pitchFamily="34" charset="0"/>
              </a:rPr>
              <a:t>Business and political leaders are asking schools to ensure that students leave high school “college and career ready”, possessing 21</a:t>
            </a:r>
            <a:r>
              <a:rPr lang="en-US" baseline="30000" dirty="0" smtClean="0">
                <a:solidFill>
                  <a:srgbClr val="003366"/>
                </a:solidFill>
                <a:latin typeface="Calibri" panose="020F0502020204030204" pitchFamily="34" charset="0"/>
              </a:rPr>
              <a:t>st</a:t>
            </a:r>
            <a:r>
              <a:rPr lang="en-US" dirty="0" smtClean="0">
                <a:solidFill>
                  <a:srgbClr val="003366"/>
                </a:solidFill>
                <a:latin typeface="Calibri" panose="020F0502020204030204" pitchFamily="34" charset="0"/>
              </a:rPr>
              <a:t> century competencies that will prepare them for adult roles as citizens, employees, managers, parents, volunteers and entrepreneurs.</a:t>
            </a:r>
          </a:p>
          <a:p>
            <a:pPr marL="0" indent="0">
              <a:buNone/>
            </a:pPr>
            <a:endParaRPr lang="en-US" sz="1600" dirty="0">
              <a:solidFill>
                <a:srgbClr val="003366"/>
              </a:solidFill>
              <a:latin typeface="Calibri" panose="020F0502020204030204" pitchFamily="34" charset="0"/>
            </a:endParaRPr>
          </a:p>
          <a:p>
            <a:pPr marL="0" indent="0" algn="ctr">
              <a:buNone/>
            </a:pPr>
            <a:r>
              <a:rPr lang="en-US" b="1" dirty="0" smtClean="0">
                <a:solidFill>
                  <a:srgbClr val="003366"/>
                </a:solidFill>
                <a:latin typeface="Calibri" panose="020F0502020204030204" pitchFamily="34" charset="0"/>
              </a:rPr>
              <a:t>How do you define 21</a:t>
            </a:r>
            <a:r>
              <a:rPr lang="en-US" b="1" baseline="30000" dirty="0" smtClean="0">
                <a:solidFill>
                  <a:srgbClr val="003366"/>
                </a:solidFill>
                <a:latin typeface="Calibri" panose="020F0502020204030204" pitchFamily="34" charset="0"/>
              </a:rPr>
              <a:t>st</a:t>
            </a:r>
            <a:r>
              <a:rPr lang="en-US" b="1" dirty="0" smtClean="0">
                <a:solidFill>
                  <a:srgbClr val="003366"/>
                </a:solidFill>
                <a:latin typeface="Calibri" panose="020F0502020204030204" pitchFamily="34" charset="0"/>
              </a:rPr>
              <a:t> century competencies?</a:t>
            </a:r>
            <a:endParaRPr lang="en-US" b="1" dirty="0">
              <a:solidFill>
                <a:srgbClr val="003366"/>
              </a:solidFill>
              <a:latin typeface="Calibri" panose="020F0502020204030204" pitchFamily="34" charset="0"/>
            </a:endParaRPr>
          </a:p>
        </p:txBody>
      </p:sp>
    </p:spTree>
    <p:extLst>
      <p:ext uri="{BB962C8B-B14F-4D97-AF65-F5344CB8AC3E}">
        <p14:creationId xmlns:p14="http://schemas.microsoft.com/office/powerpoint/2010/main" val="416299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35"/>
            <a:ext cx="8229600" cy="1143000"/>
          </a:xfrm>
        </p:spPr>
        <p:txBody>
          <a:bodyPr/>
          <a:lstStyle/>
          <a:p>
            <a:r>
              <a:rPr lang="en-US" sz="3600" b="1" dirty="0" smtClean="0"/>
              <a:t>College and Career Readiness</a:t>
            </a:r>
            <a:endParaRPr lang="en-US" sz="36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29432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75254"/>
            <a:ext cx="2962275" cy="40100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9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b="1" dirty="0" smtClean="0"/>
              <a:t>Systemic Improvement in</a:t>
            </a:r>
            <a:r>
              <a:rPr lang="en-US" sz="2800" dirty="0" smtClean="0"/>
              <a:t> </a:t>
            </a:r>
            <a:r>
              <a:rPr lang="en-US" sz="2800" b="1" dirty="0" smtClean="0"/>
              <a:t>High School Mathematics</a:t>
            </a:r>
            <a:endParaRPr lang="en-US" sz="3200" b="1" dirty="0"/>
          </a:p>
        </p:txBody>
      </p:sp>
      <p:sp>
        <p:nvSpPr>
          <p:cNvPr id="3" name="Content Placeholder 2"/>
          <p:cNvSpPr>
            <a:spLocks noGrp="1"/>
          </p:cNvSpPr>
          <p:nvPr>
            <p:ph idx="1"/>
          </p:nvPr>
        </p:nvSpPr>
        <p:spPr>
          <a:xfrm>
            <a:off x="685800" y="1600200"/>
            <a:ext cx="8229600" cy="4525963"/>
          </a:xfrm>
        </p:spPr>
        <p:txBody>
          <a:bodyPr/>
          <a:lstStyle/>
          <a:p>
            <a:pPr>
              <a:spcBef>
                <a:spcPts val="1800"/>
              </a:spcBef>
            </a:pPr>
            <a:r>
              <a:rPr lang="en-US" sz="2000" dirty="0" smtClean="0"/>
              <a:t>Increase emphasis on modeling, statistics and discrete mathematics.</a:t>
            </a:r>
          </a:p>
          <a:p>
            <a:pPr>
              <a:spcBef>
                <a:spcPts val="1800"/>
              </a:spcBef>
            </a:pPr>
            <a:r>
              <a:rPr lang="en-US" sz="2000" dirty="0" smtClean="0"/>
              <a:t>Increase emphasis on conceptual understanding, including ratios and proportional relationships.</a:t>
            </a:r>
          </a:p>
          <a:p>
            <a:pPr>
              <a:spcBef>
                <a:spcPts val="1800"/>
              </a:spcBef>
            </a:pPr>
            <a:r>
              <a:rPr lang="en-US" sz="2000" dirty="0" smtClean="0"/>
              <a:t>Ensure that the “rush to calculus” does not narrow the curriculum and decrease students’ mathematical preparation.</a:t>
            </a:r>
          </a:p>
          <a:p>
            <a:pPr>
              <a:spcBef>
                <a:spcPts val="1800"/>
              </a:spcBef>
            </a:pPr>
            <a:r>
              <a:rPr lang="en-US" sz="2000" dirty="0" smtClean="0"/>
              <a:t>Clarify the mathematics required for college and career readiness based on research.</a:t>
            </a:r>
          </a:p>
          <a:p>
            <a:pPr>
              <a:spcBef>
                <a:spcPts val="1800"/>
              </a:spcBef>
            </a:pPr>
            <a:r>
              <a:rPr lang="en-US" sz="2000" dirty="0" smtClean="0"/>
              <a:t>Provide adequate time for students to develop proficiency in the Standards for Mathematical Practice/Process Skills.</a:t>
            </a:r>
          </a:p>
          <a:p>
            <a:pPr>
              <a:spcBef>
                <a:spcPts val="1800"/>
              </a:spcBef>
            </a:pPr>
            <a:endParaRPr lang="en-US" sz="2800" dirty="0" smtClean="0"/>
          </a:p>
          <a:p>
            <a:pPr marL="0" indent="0">
              <a:buNone/>
            </a:pPr>
            <a:endParaRPr lang="en-US" dirty="0"/>
          </a:p>
        </p:txBody>
      </p:sp>
    </p:spTree>
    <p:extLst>
      <p:ext uri="{BB962C8B-B14F-4D97-AF65-F5344CB8AC3E}">
        <p14:creationId xmlns:p14="http://schemas.microsoft.com/office/powerpoint/2010/main" val="14393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a:t>Systemic Improvement in High School Mathematics</a:t>
            </a:r>
            <a:endParaRPr lang="en-US" sz="3200" b="1" dirty="0"/>
          </a:p>
        </p:txBody>
      </p:sp>
      <p:sp>
        <p:nvSpPr>
          <p:cNvPr id="3" name="Content Placeholder 2"/>
          <p:cNvSpPr>
            <a:spLocks noGrp="1"/>
          </p:cNvSpPr>
          <p:nvPr>
            <p:ph idx="1"/>
          </p:nvPr>
        </p:nvSpPr>
        <p:spPr>
          <a:xfrm>
            <a:off x="533400" y="1676400"/>
            <a:ext cx="8229600" cy="4525963"/>
          </a:xfrm>
        </p:spPr>
        <p:txBody>
          <a:bodyPr/>
          <a:lstStyle/>
          <a:p>
            <a:pPr>
              <a:spcBef>
                <a:spcPts val="1800"/>
              </a:spcBef>
            </a:pPr>
            <a:r>
              <a:rPr lang="en-US" b="1" dirty="0" smtClean="0"/>
              <a:t>Implement the 8 effective teaching practices in all high school courses</a:t>
            </a:r>
          </a:p>
          <a:p>
            <a:pPr>
              <a:spcBef>
                <a:spcPts val="1800"/>
              </a:spcBef>
            </a:pPr>
            <a:r>
              <a:rPr lang="en-US" b="1" dirty="0" smtClean="0"/>
              <a:t>Move to an integrated high school mathematics courses</a:t>
            </a:r>
          </a:p>
          <a:p>
            <a:pPr marL="0" indent="0">
              <a:buNone/>
            </a:pPr>
            <a:endParaRPr lang="en-US" dirty="0"/>
          </a:p>
        </p:txBody>
      </p:sp>
    </p:spTree>
    <p:extLst>
      <p:ext uri="{BB962C8B-B14F-4D97-AF65-F5344CB8AC3E}">
        <p14:creationId xmlns:p14="http://schemas.microsoft.com/office/powerpoint/2010/main" val="36203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7810500" cy="1470025"/>
          </a:xfrm>
        </p:spPr>
        <p:txBody>
          <a:bodyPr>
            <a:normAutofit fontScale="90000"/>
          </a:bodyPr>
          <a:lstStyle/>
          <a:p>
            <a:r>
              <a:rPr lang="en-US" sz="6600" b="1" dirty="0" smtClean="0"/>
              <a:t>Thank You!</a:t>
            </a:r>
            <a:br>
              <a:rPr lang="en-US" sz="6600" b="1" dirty="0" smtClean="0"/>
            </a:br>
            <a:r>
              <a:rPr lang="en-US" sz="6600" dirty="0"/>
              <a:t/>
            </a:r>
            <a:br>
              <a:rPr lang="en-US" sz="6600" dirty="0"/>
            </a:br>
            <a:r>
              <a:rPr lang="en-US" b="0" dirty="0" smtClean="0"/>
              <a:t>Diane Briars</a:t>
            </a:r>
            <a:br>
              <a:rPr lang="en-US" b="0" dirty="0" smtClean="0"/>
            </a:br>
            <a:r>
              <a:rPr lang="en-US" b="0" dirty="0" smtClean="0"/>
              <a:t>dbriars@nctm.org</a:t>
            </a:r>
            <a:endParaRPr lang="en-US" sz="6600" b="0" dirty="0"/>
          </a:p>
        </p:txBody>
      </p:sp>
    </p:spTree>
    <p:extLst>
      <p:ext uri="{BB962C8B-B14F-4D97-AF65-F5344CB8AC3E}">
        <p14:creationId xmlns:p14="http://schemas.microsoft.com/office/powerpoint/2010/main" val="3600323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12" y="274638"/>
            <a:ext cx="7540388" cy="1143000"/>
          </a:xfrm>
        </p:spPr>
        <p:txBody>
          <a:bodyPr>
            <a:normAutofit/>
          </a:bodyPr>
          <a:lstStyle/>
          <a:p>
            <a:r>
              <a:rPr lang="en-US" sz="2800" b="1" dirty="0">
                <a:solidFill>
                  <a:srgbClr val="003366"/>
                </a:solidFill>
              </a:rPr>
              <a:t>Trends in the </a:t>
            </a:r>
            <a:r>
              <a:rPr lang="en-US" sz="2800" b="1" dirty="0" smtClean="0">
                <a:solidFill>
                  <a:srgbClr val="003366"/>
                </a:solidFill>
              </a:rPr>
              <a:t>Demand </a:t>
            </a:r>
            <a:r>
              <a:rPr lang="en-US" sz="2800" b="1" dirty="0">
                <a:solidFill>
                  <a:srgbClr val="003366"/>
                </a:solidFill>
              </a:rPr>
              <a:t>for </a:t>
            </a:r>
            <a:r>
              <a:rPr lang="en-US" sz="2800" b="1" dirty="0" smtClean="0">
                <a:solidFill>
                  <a:srgbClr val="003366"/>
                </a:solidFill>
              </a:rPr>
              <a:t>Skills in the US</a:t>
            </a:r>
            <a:endParaRPr lang="en-US" sz="2800" b="1" dirty="0">
              <a:solidFill>
                <a:srgbClr val="003366"/>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15470"/>
            <a:ext cx="3295947" cy="435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5269173" y="2624031"/>
            <a:ext cx="3493394" cy="2134808"/>
            <a:chOff x="5257800" y="2133600"/>
            <a:chExt cx="3493394" cy="2134808"/>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49339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77821"/>
              <a:ext cx="3108960" cy="89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5029200" y="5934670"/>
            <a:ext cx="4158400" cy="923330"/>
          </a:xfrm>
          <a:prstGeom prst="rect">
            <a:avLst/>
          </a:prstGeom>
          <a:noFill/>
        </p:spPr>
        <p:txBody>
          <a:bodyPr wrap="square" rtlCol="0">
            <a:spAutoFit/>
          </a:bodyPr>
          <a:lstStyle/>
          <a:p>
            <a:r>
              <a:rPr lang="en-US" sz="1200" dirty="0"/>
              <a:t>Average change in task inputs across education-industry cells, in percentiles of the 1960 task distribution</a:t>
            </a:r>
          </a:p>
          <a:p>
            <a:endParaRPr lang="en-US" dirty="0"/>
          </a:p>
        </p:txBody>
      </p:sp>
      <p:sp>
        <p:nvSpPr>
          <p:cNvPr id="6" name="Content Placeholder 5"/>
          <p:cNvSpPr>
            <a:spLocks noGrp="1"/>
          </p:cNvSpPr>
          <p:nvPr>
            <p:ph idx="1"/>
          </p:nvPr>
        </p:nvSpPr>
        <p:spPr/>
        <p:txBody>
          <a:bodyPr/>
          <a:lstStyle/>
          <a:p>
            <a:endParaRPr lang="en-US"/>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74" y="91123"/>
            <a:ext cx="1024126"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8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z="3200" dirty="0" smtClean="0">
                <a:latin typeface="+mj-lt"/>
              </a:rPr>
              <a:t>21</a:t>
            </a:r>
            <a:r>
              <a:rPr lang="en-US" sz="3200" baseline="30000" dirty="0" smtClean="0">
                <a:latin typeface="+mj-lt"/>
              </a:rPr>
              <a:t>st</a:t>
            </a:r>
            <a:r>
              <a:rPr lang="en-US" sz="3200" dirty="0" smtClean="0">
                <a:latin typeface="+mj-lt"/>
              </a:rPr>
              <a:t> Century Competencies</a:t>
            </a:r>
            <a:endParaRPr lang="en-US" sz="3200" dirty="0">
              <a:latin typeface="+mj-lt"/>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47800" y="1517221"/>
            <a:ext cx="7051781" cy="4572000"/>
          </a:xfrm>
          <a:prstGeom prst="rect">
            <a:avLst/>
          </a:prstGeom>
        </p:spPr>
      </p:pic>
      <p:sp>
        <p:nvSpPr>
          <p:cNvPr id="5" name="Rectangle 4"/>
          <p:cNvSpPr/>
          <p:nvPr/>
        </p:nvSpPr>
        <p:spPr>
          <a:xfrm>
            <a:off x="1303020" y="6248400"/>
            <a:ext cx="3610925" cy="369332"/>
          </a:xfrm>
          <a:prstGeom prst="rect">
            <a:avLst/>
          </a:prstGeom>
        </p:spPr>
        <p:txBody>
          <a:bodyPr wrap="none">
            <a:spAutoFit/>
          </a:bodyPr>
          <a:lstStyle/>
          <a:p>
            <a:r>
              <a:rPr lang="en-US" dirty="0">
                <a:solidFill>
                  <a:srgbClr val="003366"/>
                </a:solidFill>
              </a:rPr>
              <a:t>Education for Life &amp; </a:t>
            </a:r>
            <a:r>
              <a:rPr lang="en-US" dirty="0" smtClean="0">
                <a:solidFill>
                  <a:srgbClr val="003366"/>
                </a:solidFill>
              </a:rPr>
              <a:t>Work, NRC 2012</a:t>
            </a:r>
            <a:endParaRPr lang="en-US" dirty="0">
              <a:solidFill>
                <a:srgbClr val="003366"/>
              </a:solidFill>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55" y="274638"/>
            <a:ext cx="1024126"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3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337" y="240149"/>
            <a:ext cx="7738282" cy="1143000"/>
          </a:xfrm>
        </p:spPr>
        <p:txBody>
          <a:bodyPr/>
          <a:lstStyle/>
          <a:p>
            <a:r>
              <a:rPr lang="en-US" dirty="0" smtClean="0">
                <a:solidFill>
                  <a:srgbClr val="003366"/>
                </a:solidFill>
              </a:rPr>
              <a:t>21</a:t>
            </a:r>
            <a:r>
              <a:rPr lang="en-US" baseline="30000" dirty="0" smtClean="0">
                <a:solidFill>
                  <a:srgbClr val="003366"/>
                </a:solidFill>
              </a:rPr>
              <a:t>st</a:t>
            </a:r>
            <a:r>
              <a:rPr lang="en-US" dirty="0" smtClean="0">
                <a:solidFill>
                  <a:srgbClr val="003366"/>
                </a:solidFill>
              </a:rPr>
              <a:t> Century Competencies</a:t>
            </a:r>
            <a:endParaRPr lang="en-US" dirty="0">
              <a:solidFill>
                <a:srgbClr val="003366"/>
              </a:solidFill>
            </a:endParaRPr>
          </a:p>
        </p:txBody>
      </p:sp>
      <p:sp>
        <p:nvSpPr>
          <p:cNvPr id="3" name="Content Placeholder 2"/>
          <p:cNvSpPr>
            <a:spLocks noGrp="1"/>
          </p:cNvSpPr>
          <p:nvPr>
            <p:ph idx="1"/>
          </p:nvPr>
        </p:nvSpPr>
        <p:spPr>
          <a:xfrm>
            <a:off x="1050878" y="1600200"/>
            <a:ext cx="7635921" cy="4525963"/>
          </a:xfrm>
        </p:spPr>
        <p:txBody>
          <a:bodyPr/>
          <a:lstStyle/>
          <a:p>
            <a:pPr>
              <a:spcBef>
                <a:spcPts val="0"/>
              </a:spcBef>
            </a:pPr>
            <a:r>
              <a:rPr lang="en-US" sz="2800" dirty="0" smtClean="0">
                <a:solidFill>
                  <a:srgbClr val="003366"/>
                </a:solidFill>
              </a:rPr>
              <a:t>Cognitive domain</a:t>
            </a:r>
          </a:p>
          <a:p>
            <a:pPr lvl="1">
              <a:spcBef>
                <a:spcPts val="0"/>
              </a:spcBef>
            </a:pPr>
            <a:r>
              <a:rPr lang="en-US" sz="2400" dirty="0" smtClean="0">
                <a:solidFill>
                  <a:srgbClr val="003366"/>
                </a:solidFill>
              </a:rPr>
              <a:t>Thinking, reasoning, and related skills</a:t>
            </a:r>
          </a:p>
          <a:p>
            <a:pPr>
              <a:spcBef>
                <a:spcPts val="0"/>
              </a:spcBef>
            </a:pPr>
            <a:r>
              <a:rPr lang="en-US" sz="2800" dirty="0" smtClean="0">
                <a:solidFill>
                  <a:srgbClr val="003366"/>
                </a:solidFill>
              </a:rPr>
              <a:t>Intrapersonal domain</a:t>
            </a:r>
          </a:p>
          <a:p>
            <a:pPr lvl="1">
              <a:spcBef>
                <a:spcPts val="0"/>
              </a:spcBef>
            </a:pPr>
            <a:r>
              <a:rPr lang="en-US" sz="2400" dirty="0" smtClean="0">
                <a:solidFill>
                  <a:srgbClr val="003366"/>
                </a:solidFill>
              </a:rPr>
              <a:t>Self management, including regulating one’s behavior and emotions to reach goals; </a:t>
            </a:r>
          </a:p>
          <a:p>
            <a:pPr>
              <a:spcBef>
                <a:spcPts val="0"/>
              </a:spcBef>
            </a:pPr>
            <a:r>
              <a:rPr lang="en-US" sz="2800" dirty="0" smtClean="0">
                <a:solidFill>
                  <a:srgbClr val="003366"/>
                </a:solidFill>
              </a:rPr>
              <a:t>Interpersonal domain</a:t>
            </a:r>
          </a:p>
          <a:p>
            <a:pPr lvl="1">
              <a:spcBef>
                <a:spcPts val="0"/>
              </a:spcBef>
            </a:pPr>
            <a:r>
              <a:rPr lang="en-US" sz="2400" dirty="0" smtClean="0">
                <a:solidFill>
                  <a:srgbClr val="003366"/>
                </a:solidFill>
              </a:rPr>
              <a:t>Expressing information to others, as well as interpreting others’ messages and responding appropriately. </a:t>
            </a:r>
            <a:endParaRPr lang="en-US" sz="2000" b="1" dirty="0" smtClean="0">
              <a:solidFill>
                <a:srgbClr val="003366"/>
              </a:solidFill>
            </a:endParaRPr>
          </a:p>
          <a:p>
            <a:pPr marL="0" indent="0">
              <a:spcBef>
                <a:spcPts val="0"/>
              </a:spcBef>
              <a:buNone/>
            </a:pPr>
            <a:endParaRPr lang="en-US" sz="1800" dirty="0"/>
          </a:p>
        </p:txBody>
      </p:sp>
      <p:sp>
        <p:nvSpPr>
          <p:cNvPr id="4" name="TextBox 3"/>
          <p:cNvSpPr txBox="1"/>
          <p:nvPr/>
        </p:nvSpPr>
        <p:spPr>
          <a:xfrm>
            <a:off x="3733800" y="6189325"/>
            <a:ext cx="4142416" cy="307777"/>
          </a:xfrm>
          <a:prstGeom prst="rect">
            <a:avLst/>
          </a:prstGeom>
          <a:noFill/>
        </p:spPr>
        <p:txBody>
          <a:bodyPr wrap="none" rtlCol="0">
            <a:spAutoFit/>
          </a:bodyPr>
          <a:lstStyle/>
          <a:p>
            <a:r>
              <a:rPr lang="en-US" sz="1400" dirty="0"/>
              <a:t>Education for Life &amp; </a:t>
            </a:r>
            <a:r>
              <a:rPr lang="en-US" sz="1400" dirty="0" smtClean="0"/>
              <a:t>Work; Guide for Practitioners, p</a:t>
            </a:r>
            <a:r>
              <a:rPr lang="en-US" sz="1400" dirty="0"/>
              <a:t>. </a:t>
            </a:r>
            <a:r>
              <a:rPr lang="en-US" sz="1400" dirty="0" smtClean="0"/>
              <a:t>4</a:t>
            </a:r>
            <a:endParaRPr lang="en-US" sz="1400"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6200"/>
            <a:ext cx="1024127"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297" y="152400"/>
            <a:ext cx="7322024" cy="1143000"/>
          </a:xfrm>
        </p:spPr>
        <p:txBody>
          <a:bodyPr/>
          <a:lstStyle/>
          <a:p>
            <a:r>
              <a:rPr lang="en-US" b="1" dirty="0" smtClean="0">
                <a:solidFill>
                  <a:srgbClr val="003366"/>
                </a:solidFill>
                <a:latin typeface="+mj-lt"/>
              </a:rPr>
              <a:t>21</a:t>
            </a:r>
            <a:r>
              <a:rPr lang="en-US" b="1" baseline="30000" dirty="0" smtClean="0">
                <a:solidFill>
                  <a:srgbClr val="003366"/>
                </a:solidFill>
                <a:latin typeface="+mj-lt"/>
              </a:rPr>
              <a:t>st</a:t>
            </a:r>
            <a:r>
              <a:rPr lang="en-US" b="1" dirty="0" smtClean="0">
                <a:solidFill>
                  <a:srgbClr val="003366"/>
                </a:solidFill>
                <a:latin typeface="+mj-lt"/>
              </a:rPr>
              <a:t> Century Competencies</a:t>
            </a:r>
            <a:endParaRPr lang="en-US" b="1" dirty="0">
              <a:solidFill>
                <a:srgbClr val="003366"/>
              </a:solidFill>
              <a:latin typeface="+mj-lt"/>
            </a:endParaRPr>
          </a:p>
        </p:txBody>
      </p:sp>
      <p:sp>
        <p:nvSpPr>
          <p:cNvPr id="3" name="Content Placeholder 2"/>
          <p:cNvSpPr>
            <a:spLocks noGrp="1"/>
          </p:cNvSpPr>
          <p:nvPr>
            <p:ph idx="1"/>
          </p:nvPr>
        </p:nvSpPr>
        <p:spPr>
          <a:xfrm>
            <a:off x="1091820" y="1600200"/>
            <a:ext cx="7594979" cy="5181600"/>
          </a:xfrm>
        </p:spPr>
        <p:txBody>
          <a:bodyPr>
            <a:normAutofit fontScale="47500" lnSpcReduction="20000"/>
          </a:bodyPr>
          <a:lstStyle/>
          <a:p>
            <a:pPr marL="0" indent="0" algn="ctr">
              <a:lnSpc>
                <a:spcPct val="120000"/>
              </a:lnSpc>
              <a:spcBef>
                <a:spcPts val="0"/>
              </a:spcBef>
              <a:buNone/>
            </a:pPr>
            <a:r>
              <a:rPr lang="en-US" dirty="0">
                <a:solidFill>
                  <a:srgbClr val="003366"/>
                </a:solidFill>
                <a:latin typeface="+mn-lt"/>
              </a:rPr>
              <a:t> </a:t>
            </a:r>
            <a:r>
              <a:rPr lang="en-US" sz="5100" kern="0" dirty="0">
                <a:solidFill>
                  <a:srgbClr val="003366"/>
                </a:solidFill>
                <a:latin typeface="+mn-lt"/>
              </a:rPr>
              <a:t>“Deeper learning” is the process through which an individual becomes capable of taking what was learned in one situation and applying it to new situations (i.e., transfer). . . . The product of deeper learning is </a:t>
            </a:r>
            <a:r>
              <a:rPr lang="en-US" sz="5100" b="1" kern="0" dirty="0">
                <a:solidFill>
                  <a:srgbClr val="002060"/>
                </a:solidFill>
                <a:latin typeface="+mn-lt"/>
              </a:rPr>
              <a:t>transferable knowledge, including content knowledge in a domain and knowledge of how, why, and when to apply this knowledge to answer questions and solve problems. </a:t>
            </a:r>
            <a:r>
              <a:rPr lang="en-US" sz="5100" kern="0" dirty="0">
                <a:solidFill>
                  <a:srgbClr val="003366"/>
                </a:solidFill>
                <a:latin typeface="+mn-lt"/>
              </a:rPr>
              <a:t>We refer to this blend of both knowledge and skills as “21st century competencies.”</a:t>
            </a:r>
          </a:p>
          <a:p>
            <a:pPr marL="0" indent="0">
              <a:spcBef>
                <a:spcPts val="0"/>
              </a:spcBef>
              <a:buNone/>
            </a:pPr>
            <a:endParaRPr lang="en-US" sz="2600" b="1" dirty="0" smtClean="0"/>
          </a:p>
          <a:p>
            <a:pPr marL="0" indent="0">
              <a:spcBef>
                <a:spcPts val="0"/>
              </a:spcBef>
              <a:buNone/>
            </a:pPr>
            <a:endParaRPr lang="en-US" sz="1400" dirty="0" smtClean="0"/>
          </a:p>
          <a:p>
            <a:pPr marL="0" indent="0">
              <a:spcBef>
                <a:spcPts val="0"/>
              </a:spcBef>
              <a:buNone/>
            </a:pPr>
            <a:endParaRPr lang="en-US" sz="2600" dirty="0" smtClean="0">
              <a:solidFill>
                <a:srgbClr val="003366"/>
              </a:solidFill>
            </a:endParaRPr>
          </a:p>
          <a:p>
            <a:pPr marL="0" indent="0">
              <a:spcBef>
                <a:spcPts val="0"/>
              </a:spcBef>
              <a:buNone/>
            </a:pPr>
            <a:endParaRPr lang="en-US" sz="2600" dirty="0">
              <a:solidFill>
                <a:srgbClr val="003366"/>
              </a:solidFill>
            </a:endParaRPr>
          </a:p>
          <a:p>
            <a:pPr marL="0" indent="0">
              <a:spcBef>
                <a:spcPts val="0"/>
              </a:spcBef>
              <a:buNone/>
            </a:pPr>
            <a:r>
              <a:rPr lang="en-US" sz="2600" dirty="0">
                <a:solidFill>
                  <a:srgbClr val="003366"/>
                </a:solidFill>
              </a:rPr>
              <a:t>	</a:t>
            </a:r>
            <a:r>
              <a:rPr lang="en-US" sz="2600" dirty="0" smtClean="0">
                <a:solidFill>
                  <a:srgbClr val="003366"/>
                </a:solidFill>
              </a:rPr>
              <a:t>			</a:t>
            </a:r>
            <a:r>
              <a:rPr lang="en-US" sz="3800" dirty="0" smtClean="0">
                <a:solidFill>
                  <a:srgbClr val="003366"/>
                </a:solidFill>
              </a:rPr>
              <a:t>Education for Life &amp; Work, p. 5</a:t>
            </a:r>
            <a:endParaRPr lang="en-US" sz="3800" dirty="0">
              <a:solidFill>
                <a:srgbClr val="003366"/>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6200"/>
            <a:ext cx="1024127"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74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228600"/>
            <a:ext cx="7717810" cy="1143000"/>
          </a:xfrm>
        </p:spPr>
        <p:txBody>
          <a:bodyPr>
            <a:normAutofit/>
          </a:bodyPr>
          <a:lstStyle/>
          <a:p>
            <a:pPr eaLnBrk="1" hangingPunct="1"/>
            <a:r>
              <a:rPr lang="en-US" sz="2800" b="1" dirty="0" smtClean="0"/>
              <a:t>Standards for Mathematical Practice</a:t>
            </a:r>
          </a:p>
        </p:txBody>
      </p:sp>
      <p:sp>
        <p:nvSpPr>
          <p:cNvPr id="31747" name="Rectangle 3"/>
          <p:cNvSpPr>
            <a:spLocks noGrp="1" noChangeArrowheads="1"/>
          </p:cNvSpPr>
          <p:nvPr>
            <p:ph idx="1"/>
          </p:nvPr>
        </p:nvSpPr>
        <p:spPr>
          <a:xfrm>
            <a:off x="533400" y="1600200"/>
            <a:ext cx="7908878" cy="4525963"/>
          </a:xfrm>
        </p:spPr>
        <p:txBody>
          <a:bodyPr>
            <a:noAutofit/>
          </a:bodyPr>
          <a:lstStyle/>
          <a:p>
            <a:pPr marL="990600" lvl="1" indent="-533400" eaLnBrk="1" hangingPunct="1">
              <a:lnSpc>
                <a:spcPct val="85000"/>
              </a:lnSpc>
              <a:spcAft>
                <a:spcPct val="10000"/>
              </a:spcAft>
              <a:buFontTx/>
              <a:buAutoNum type="arabicPeriod"/>
            </a:pPr>
            <a:r>
              <a:rPr lang="en-US" sz="2400" dirty="0" smtClean="0">
                <a:solidFill>
                  <a:srgbClr val="002060"/>
                </a:solidFill>
              </a:rPr>
              <a:t>Make sense of problems and persevere in solving them.</a:t>
            </a:r>
          </a:p>
          <a:p>
            <a:pPr marL="990600" lvl="1" indent="-533400" eaLnBrk="1" hangingPunct="1">
              <a:lnSpc>
                <a:spcPct val="85000"/>
              </a:lnSpc>
              <a:spcAft>
                <a:spcPct val="10000"/>
              </a:spcAft>
              <a:buFontTx/>
              <a:buAutoNum type="arabicPeriod"/>
            </a:pPr>
            <a:r>
              <a:rPr lang="en-US" sz="2400" dirty="0" smtClean="0">
                <a:solidFill>
                  <a:srgbClr val="002060"/>
                </a:solidFill>
              </a:rPr>
              <a:t>Reason abstractly and quantitatively.</a:t>
            </a:r>
          </a:p>
          <a:p>
            <a:pPr marL="990600" lvl="1" indent="-533400" eaLnBrk="1" hangingPunct="1">
              <a:lnSpc>
                <a:spcPct val="85000"/>
              </a:lnSpc>
              <a:spcAft>
                <a:spcPct val="10000"/>
              </a:spcAft>
              <a:buFontTx/>
              <a:buAutoNum type="arabicPeriod"/>
            </a:pPr>
            <a:r>
              <a:rPr lang="en-US" sz="2400" dirty="0" smtClean="0">
                <a:solidFill>
                  <a:srgbClr val="002060"/>
                </a:solidFill>
              </a:rPr>
              <a:t>Construct viable arguments and critique the reasoning of others.</a:t>
            </a:r>
          </a:p>
          <a:p>
            <a:pPr marL="990600" lvl="1" indent="-533400" eaLnBrk="1" hangingPunct="1">
              <a:lnSpc>
                <a:spcPct val="85000"/>
              </a:lnSpc>
              <a:spcAft>
                <a:spcPct val="10000"/>
              </a:spcAft>
              <a:buFontTx/>
              <a:buAutoNum type="arabicPeriod"/>
            </a:pPr>
            <a:r>
              <a:rPr lang="en-US" sz="2400" dirty="0" smtClean="0">
                <a:solidFill>
                  <a:srgbClr val="002060"/>
                </a:solidFill>
              </a:rPr>
              <a:t>Model with mathematics. </a:t>
            </a:r>
          </a:p>
          <a:p>
            <a:pPr marL="990600" lvl="1" indent="-533400" eaLnBrk="1" hangingPunct="1">
              <a:lnSpc>
                <a:spcPct val="85000"/>
              </a:lnSpc>
              <a:spcAft>
                <a:spcPct val="10000"/>
              </a:spcAft>
              <a:buFontTx/>
              <a:buAutoNum type="arabicPeriod"/>
            </a:pPr>
            <a:r>
              <a:rPr lang="en-US" sz="2400" dirty="0" smtClean="0">
                <a:solidFill>
                  <a:srgbClr val="002060"/>
                </a:solidFill>
              </a:rPr>
              <a:t>Use appropriate tools strategically.</a:t>
            </a:r>
          </a:p>
          <a:p>
            <a:pPr marL="990600" lvl="1" indent="-533400" eaLnBrk="1" hangingPunct="1">
              <a:lnSpc>
                <a:spcPct val="85000"/>
              </a:lnSpc>
              <a:spcAft>
                <a:spcPct val="10000"/>
              </a:spcAft>
              <a:buFontTx/>
              <a:buAutoNum type="arabicPeriod"/>
            </a:pPr>
            <a:r>
              <a:rPr lang="en-US" sz="2400" dirty="0" smtClean="0">
                <a:solidFill>
                  <a:srgbClr val="002060"/>
                </a:solidFill>
              </a:rPr>
              <a:t>Attend to precision.</a:t>
            </a:r>
          </a:p>
          <a:p>
            <a:pPr marL="990600" lvl="1" indent="-533400" eaLnBrk="1" hangingPunct="1">
              <a:lnSpc>
                <a:spcPct val="85000"/>
              </a:lnSpc>
              <a:spcAft>
                <a:spcPct val="10000"/>
              </a:spcAft>
              <a:buFontTx/>
              <a:buAutoNum type="arabicPeriod"/>
            </a:pPr>
            <a:r>
              <a:rPr lang="en-US" sz="2400" dirty="0" smtClean="0">
                <a:solidFill>
                  <a:srgbClr val="002060"/>
                </a:solidFill>
              </a:rPr>
              <a:t>Look for and make use of structure.</a:t>
            </a:r>
          </a:p>
          <a:p>
            <a:pPr marL="990600" lvl="1" indent="-533400" eaLnBrk="1" hangingPunct="1">
              <a:lnSpc>
                <a:spcPct val="85000"/>
              </a:lnSpc>
              <a:spcAft>
                <a:spcPct val="10000"/>
              </a:spcAft>
              <a:buFontTx/>
              <a:buAutoNum type="arabicPeriod"/>
            </a:pPr>
            <a:r>
              <a:rPr lang="en-US" sz="2400" dirty="0" smtClean="0">
                <a:solidFill>
                  <a:srgbClr val="002060"/>
                </a:solidFill>
              </a:rPr>
              <a:t>Look for and express regularity in repeated reasoning.</a:t>
            </a:r>
          </a:p>
        </p:txBody>
      </p:sp>
    </p:spTree>
    <p:extLst>
      <p:ext uri="{BB962C8B-B14F-4D97-AF65-F5344CB8AC3E}">
        <p14:creationId xmlns:p14="http://schemas.microsoft.com/office/powerpoint/2010/main" val="98189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6">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Custom 4">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Custom 5">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3">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NCTM Blue">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NCTM Blue">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NCTM Blue">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NCTM Blue">
      <a:dk1>
        <a:srgbClr val="003366"/>
      </a:dk1>
      <a:lt1>
        <a:srgbClr val="003366"/>
      </a:lt1>
      <a:dk2>
        <a:srgbClr val="003366"/>
      </a:dk2>
      <a:lt2>
        <a:srgbClr val="0033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RC Session at 2012 Annual Meeting</Template>
  <TotalTime>4032</TotalTime>
  <Words>1686</Words>
  <Application>Microsoft Office PowerPoint</Application>
  <PresentationFormat>On-screen Show (4:3)</PresentationFormat>
  <Paragraphs>257</Paragraphs>
  <Slides>43</Slides>
  <Notes>17</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43</vt:i4>
      </vt:variant>
    </vt:vector>
  </HeadingPairs>
  <TitlesOfParts>
    <vt:vector size="59" baseType="lpstr">
      <vt:lpstr>ＭＳ Ｐゴシック</vt:lpstr>
      <vt:lpstr>Arial</vt:lpstr>
      <vt:lpstr>Calibri</vt:lpstr>
      <vt:lpstr>Cambria</vt:lpstr>
      <vt:lpstr>helvetica</vt:lpstr>
      <vt:lpstr>Times New Roman</vt:lpstr>
      <vt:lpstr>Verdana</vt:lpstr>
      <vt:lpstr>1_Custom Design</vt:lpstr>
      <vt:lpstr>4_Custom Design</vt:lpstr>
      <vt:lpstr>5_Custom Design</vt:lpstr>
      <vt:lpstr>Custom Design</vt:lpstr>
      <vt:lpstr>2_Custom Design</vt:lpstr>
      <vt:lpstr>3_Custom Design</vt:lpstr>
      <vt:lpstr>Office Theme</vt:lpstr>
      <vt:lpstr>6_Custom Design</vt:lpstr>
      <vt:lpstr>7_Custom Design</vt:lpstr>
      <vt:lpstr>Capitalizing on New Opportunities for Systemic Improvement in Mathematics Education  </vt:lpstr>
      <vt:lpstr>FYI</vt:lpstr>
      <vt:lpstr>Agenda</vt:lpstr>
      <vt:lpstr>College and Career Readiness</vt:lpstr>
      <vt:lpstr>Trends in the Demand for Skills in the US</vt:lpstr>
      <vt:lpstr>21st Century Competencies</vt:lpstr>
      <vt:lpstr>21st Century Competencies</vt:lpstr>
      <vt:lpstr>21st Century Competencies</vt:lpstr>
      <vt:lpstr>Standards for Mathematical Practice</vt:lpstr>
      <vt:lpstr>McDonald’s Claim</vt:lpstr>
      <vt:lpstr>McDonald’s Claim</vt:lpstr>
      <vt:lpstr>McDonald’s Claim Problem</vt:lpstr>
      <vt:lpstr>Standards for Mathematical Practice</vt:lpstr>
      <vt:lpstr>Standards for Mathematical Practice</vt:lpstr>
      <vt:lpstr>Guidelines for Assessment and Instruction in Mathematical Modeling Education (GAIMME)</vt:lpstr>
      <vt:lpstr>What is Mathematical Modeling?</vt:lpstr>
      <vt:lpstr>What is Mathematical Modeling?</vt:lpstr>
      <vt:lpstr>CCSS Modeling Cycle</vt:lpstr>
      <vt:lpstr>GAIMME Modeling Cycle</vt:lpstr>
      <vt:lpstr>Guidelines for Assessment and Instruction in Mathematical Modeling Education (GAIMME)</vt:lpstr>
      <vt:lpstr>Example:  Driving for Gas </vt:lpstr>
      <vt:lpstr>Example:  Driving for Gas </vt:lpstr>
      <vt:lpstr>Example:  Driving for Gas </vt:lpstr>
      <vt:lpstr>Where Does the McDonald’s Claim Problem Fit in this Continuum?</vt:lpstr>
      <vt:lpstr>SMP 4: Model with Mathematics</vt:lpstr>
      <vt:lpstr>GAIMME Modeling Cycle</vt:lpstr>
      <vt:lpstr>PowerPoint Presentation</vt:lpstr>
      <vt:lpstr>http://map.mathshell.org/</vt:lpstr>
      <vt:lpstr>NCTM GAIMME Sessions</vt:lpstr>
      <vt:lpstr>College and Career Readiness</vt:lpstr>
      <vt:lpstr>College and Career Readiness</vt:lpstr>
      <vt:lpstr>The Rush to Calculus</vt:lpstr>
      <vt:lpstr>A Common Vision for Undergraduate Mathematical Sciences in 2025</vt:lpstr>
      <vt:lpstr>Active Learning Increases Student Performance in Science, Engineering, and Mathematics</vt:lpstr>
      <vt:lpstr>Changes in Failure Rate Lecture vs Active Learning</vt:lpstr>
      <vt:lpstr>Changes in Assessment Performance and Failure Rate Lecture vs Active Learning</vt:lpstr>
      <vt:lpstr>Active Learning Increases Student Performance in Science, Engineering, and Mathematics</vt:lpstr>
      <vt:lpstr>PowerPoint Presentation</vt:lpstr>
      <vt:lpstr>A Common Vision for Undergraduate Mathematical Sciences in 2025</vt:lpstr>
      <vt:lpstr>College and Career Readiness</vt:lpstr>
      <vt:lpstr>Systemic Improvement in High School Mathematics</vt:lpstr>
      <vt:lpstr>Systemic Improvement in High School Mathematics</vt:lpstr>
      <vt:lpstr>Thank You!  Diane Briars dbriars@nctm.org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Heck</dc:creator>
  <cp:lastModifiedBy>Diane</cp:lastModifiedBy>
  <cp:revision>331</cp:revision>
  <cp:lastPrinted>2012-04-23T03:18:59Z</cp:lastPrinted>
  <dcterms:created xsi:type="dcterms:W3CDTF">2013-05-17T21:37:59Z</dcterms:created>
  <dcterms:modified xsi:type="dcterms:W3CDTF">2016-04-20T19:48:42Z</dcterms:modified>
</cp:coreProperties>
</file>